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1099" r:id="rId3"/>
    <p:sldId id="1136" r:id="rId4"/>
    <p:sldId id="1134" r:id="rId5"/>
    <p:sldId id="262" r:id="rId6"/>
    <p:sldId id="1135" r:id="rId7"/>
    <p:sldId id="263" r:id="rId8"/>
    <p:sldId id="1103" r:id="rId9"/>
    <p:sldId id="1100" r:id="rId10"/>
    <p:sldId id="264" r:id="rId11"/>
    <p:sldId id="1133" r:id="rId12"/>
    <p:sldId id="257" r:id="rId13"/>
    <p:sldId id="265" r:id="rId14"/>
    <p:sldId id="1137" r:id="rId15"/>
    <p:sldId id="266" r:id="rId16"/>
    <p:sldId id="259" r:id="rId17"/>
    <p:sldId id="1138" r:id="rId18"/>
    <p:sldId id="260"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FF00"/>
    <a:srgbClr val="800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660"/>
  </p:normalViewPr>
  <p:slideViewPr>
    <p:cSldViewPr snapToGrid="0">
      <p:cViewPr varScale="1">
        <p:scale>
          <a:sx n="103" d="100"/>
          <a:sy n="103" d="100"/>
        </p:scale>
        <p:origin x="14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2E7A48-DDF0-4316-AC47-A596F891126A}" type="datetimeFigureOut">
              <a:rPr lang="en-US" smtClean="0"/>
              <a:t>9/11/2020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84601-6635-40A1-A870-BFD36607081F}" type="slidenum">
              <a:rPr lang="en-US" smtClean="0"/>
              <a:t>‹#›</a:t>
            </a:fld>
            <a:endParaRPr lang="en-US"/>
          </a:p>
        </p:txBody>
      </p:sp>
    </p:spTree>
    <p:extLst>
      <p:ext uri="{BB962C8B-B14F-4D97-AF65-F5344CB8AC3E}">
        <p14:creationId xmlns:p14="http://schemas.microsoft.com/office/powerpoint/2010/main" val="336485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2</a:t>
            </a:fld>
            <a:endParaRPr lang="en-US"/>
          </a:p>
        </p:txBody>
      </p:sp>
    </p:spTree>
    <p:extLst>
      <p:ext uri="{BB962C8B-B14F-4D97-AF65-F5344CB8AC3E}">
        <p14:creationId xmlns:p14="http://schemas.microsoft.com/office/powerpoint/2010/main" val="225630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3</a:t>
            </a:fld>
            <a:endParaRPr lang="en-US"/>
          </a:p>
        </p:txBody>
      </p:sp>
    </p:spTree>
    <p:extLst>
      <p:ext uri="{BB962C8B-B14F-4D97-AF65-F5344CB8AC3E}">
        <p14:creationId xmlns:p14="http://schemas.microsoft.com/office/powerpoint/2010/main" val="146055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4</a:t>
            </a:fld>
            <a:endParaRPr lang="en-US"/>
          </a:p>
        </p:txBody>
      </p:sp>
    </p:spTree>
    <p:extLst>
      <p:ext uri="{BB962C8B-B14F-4D97-AF65-F5344CB8AC3E}">
        <p14:creationId xmlns:p14="http://schemas.microsoft.com/office/powerpoint/2010/main" val="367899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6</a:t>
            </a:fld>
            <a:endParaRPr lang="en-US"/>
          </a:p>
        </p:txBody>
      </p:sp>
    </p:spTree>
    <p:extLst>
      <p:ext uri="{BB962C8B-B14F-4D97-AF65-F5344CB8AC3E}">
        <p14:creationId xmlns:p14="http://schemas.microsoft.com/office/powerpoint/2010/main" val="372431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8</a:t>
            </a:fld>
            <a:endParaRPr lang="en-US"/>
          </a:p>
        </p:txBody>
      </p:sp>
    </p:spTree>
    <p:extLst>
      <p:ext uri="{BB962C8B-B14F-4D97-AF65-F5344CB8AC3E}">
        <p14:creationId xmlns:p14="http://schemas.microsoft.com/office/powerpoint/2010/main" val="1695126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9</a:t>
            </a:fld>
            <a:endParaRPr lang="en-US"/>
          </a:p>
        </p:txBody>
      </p:sp>
    </p:spTree>
    <p:extLst>
      <p:ext uri="{BB962C8B-B14F-4D97-AF65-F5344CB8AC3E}">
        <p14:creationId xmlns:p14="http://schemas.microsoft.com/office/powerpoint/2010/main" val="1884747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11</a:t>
            </a:fld>
            <a:endParaRPr lang="en-US"/>
          </a:p>
        </p:txBody>
      </p:sp>
    </p:spTree>
    <p:extLst>
      <p:ext uri="{BB962C8B-B14F-4D97-AF65-F5344CB8AC3E}">
        <p14:creationId xmlns:p14="http://schemas.microsoft.com/office/powerpoint/2010/main" val="3737920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1088C4-BD72-4A80-8915-B7E1C689ACC0}" type="slidenum">
              <a:rPr lang="en-US" smtClean="0"/>
              <a:pPr/>
              <a:t>14</a:t>
            </a:fld>
            <a:endParaRPr lang="en-US"/>
          </a:p>
        </p:txBody>
      </p:sp>
    </p:spTree>
    <p:extLst>
      <p:ext uri="{BB962C8B-B14F-4D97-AF65-F5344CB8AC3E}">
        <p14:creationId xmlns:p14="http://schemas.microsoft.com/office/powerpoint/2010/main" val="3929046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6303-839A-417D-924F-90F525FE94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31BA09-B79B-4652-9087-91139A9914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E7B248-DE25-44C9-97C9-5EE186DB5C14}"/>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9FD6B092-A4BF-42C2-988A-B8C7C076B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C006C-4E8E-44F0-A2CC-BFC8E3F09D86}"/>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249207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EEBD-DFAD-4858-9628-4B92F82C16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167B0A-5966-45D8-B358-989D80BE78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207C0-B179-4BF6-823B-F1C17552AB90}"/>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95E51A5A-6524-41AA-A5AD-E6BF8997B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D2389D-D4EF-412F-B6BF-EAE98B4CE070}"/>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322314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7D3E56-6BBF-4A34-A50A-7B71A020DA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8A2D42-800F-4E2C-9F12-2BAEC5918B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CF505-C9A3-420A-87E7-B7DD4C0008B3}"/>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16DC321C-8E0B-44C7-BEBB-42BD3C68A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E016C4-2647-426A-A213-BF55F8498F68}"/>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61858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909F-8E11-4772-8C64-583892A4A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6D24C-5585-4EA0-A5B2-01F12084F8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C9601-D97C-48F7-8944-1A1A61089BBD}"/>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C0D6F044-1D1C-463E-8FEB-3CB0A35E7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1A537F-C2AF-4BB8-B942-9CE5C84C9126}"/>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389937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C2B6-805C-4F41-916A-526CE1292B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D7420A-C123-4246-A909-3A492F577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689FBA-FF37-4E27-8691-A2E7ED4DB2DB}"/>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1194A5C5-ADBC-4C8F-855D-D45285F27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72A4D-6D9E-4289-87D4-8E9E7BE45E08}"/>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76846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931C-CB8D-48BF-BCE0-CCE47FF57B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E50F98-236B-4DA1-8106-B373937B6F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FCEC85-6F7C-4FCE-AB58-7D9011B752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4AEE82-EF67-4858-B1F9-404B8254F00B}"/>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6" name="Footer Placeholder 5">
            <a:extLst>
              <a:ext uri="{FF2B5EF4-FFF2-40B4-BE49-F238E27FC236}">
                <a16:creationId xmlns:a16="http://schemas.microsoft.com/office/drawing/2014/main" id="{D1E5EBA8-FFBD-4B2F-87FE-5BB6D4BE3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B07E04-CCC4-4171-B972-4A765150FB7F}"/>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218459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FCF0-C413-430F-87F9-626CC8268B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E03DEF-8E1B-49B7-AB29-59097DF1C1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068CBD-F728-489B-B9E1-7F63490D9D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DB220F-890E-401F-915B-8F09EA2610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EEC272-32C0-409F-991B-AB0BF985ED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7A4307-C9B4-453C-8299-FCF296EB7A75}"/>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8" name="Footer Placeholder 7">
            <a:extLst>
              <a:ext uri="{FF2B5EF4-FFF2-40B4-BE49-F238E27FC236}">
                <a16:creationId xmlns:a16="http://schemas.microsoft.com/office/drawing/2014/main" id="{56D7BCE1-59F9-446A-AB74-F7AE06996A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FB8A1A-0C14-45D6-90D7-F9D6812DEADE}"/>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3675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C9E2-7C3E-4A3F-80B0-50AD0E25DF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76B558-DA3B-4718-8E67-76652E097895}"/>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4" name="Footer Placeholder 3">
            <a:extLst>
              <a:ext uri="{FF2B5EF4-FFF2-40B4-BE49-F238E27FC236}">
                <a16:creationId xmlns:a16="http://schemas.microsoft.com/office/drawing/2014/main" id="{A2D23918-2D0F-4124-8370-46FF7AC737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1D674-8549-4E4D-B0E7-BB330D29765E}"/>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212891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4385D3-BA1C-4FDF-9007-A5437642EBD7}"/>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3" name="Footer Placeholder 2">
            <a:extLst>
              <a:ext uri="{FF2B5EF4-FFF2-40B4-BE49-F238E27FC236}">
                <a16:creationId xmlns:a16="http://schemas.microsoft.com/office/drawing/2014/main" id="{DFA740B2-2E37-45ED-9BE9-DC7CD09DD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C0D55A-CB2A-4802-9323-48C35081A67B}"/>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230613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7473B-CF9F-4873-BCD1-D293389CE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A281DD-4ABD-462E-B6A6-44C28344C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A58AE0-DEFC-4B6B-8DCA-A4D0A8590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A1F3F7-9AE0-4CC7-999A-3498D34DE1FE}"/>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6" name="Footer Placeholder 5">
            <a:extLst>
              <a:ext uri="{FF2B5EF4-FFF2-40B4-BE49-F238E27FC236}">
                <a16:creationId xmlns:a16="http://schemas.microsoft.com/office/drawing/2014/main" id="{B2F0665E-A5F9-4874-8E8C-5F90579FA2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415D99-5A53-4677-9C4F-E5C4BC39B15C}"/>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81270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41C9-9F61-4F2E-9FB2-EC1977AE1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AAE6A-24E3-4D02-B53D-9CAA99DA2F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7A2E37-6B0B-451D-91EA-CB4488E3E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2E38E7-987F-4304-9E88-CE0809D57925}"/>
              </a:ext>
            </a:extLst>
          </p:cNvPr>
          <p:cNvSpPr>
            <a:spLocks noGrp="1"/>
          </p:cNvSpPr>
          <p:nvPr>
            <p:ph type="dt" sz="half" idx="10"/>
          </p:nvPr>
        </p:nvSpPr>
        <p:spPr/>
        <p:txBody>
          <a:bodyPr/>
          <a:lstStyle/>
          <a:p>
            <a:fld id="{A5BCBDA6-3F58-4D19-848D-96A07428C60A}" type="datetimeFigureOut">
              <a:rPr lang="en-US" smtClean="0"/>
              <a:t>9/11/2020</a:t>
            </a:fld>
            <a:endParaRPr lang="en-US"/>
          </a:p>
        </p:txBody>
      </p:sp>
      <p:sp>
        <p:nvSpPr>
          <p:cNvPr id="6" name="Footer Placeholder 5">
            <a:extLst>
              <a:ext uri="{FF2B5EF4-FFF2-40B4-BE49-F238E27FC236}">
                <a16:creationId xmlns:a16="http://schemas.microsoft.com/office/drawing/2014/main" id="{5AB4F820-F185-4A03-9079-2D18AC649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1FB807-BD2A-4C04-BC6E-C952D2CB0B12}"/>
              </a:ext>
            </a:extLst>
          </p:cNvPr>
          <p:cNvSpPr>
            <a:spLocks noGrp="1"/>
          </p:cNvSpPr>
          <p:nvPr>
            <p:ph type="sldNum" sz="quarter" idx="12"/>
          </p:nvPr>
        </p:nvSpPr>
        <p:spPr/>
        <p:txBody>
          <a:bodyPr/>
          <a:lstStyle/>
          <a:p>
            <a:fld id="{CCBC68AC-1E16-41A6-BCB3-9582374E0BD1}" type="slidenum">
              <a:rPr lang="en-US" smtClean="0"/>
              <a:t>‹#›</a:t>
            </a:fld>
            <a:endParaRPr lang="en-US"/>
          </a:p>
        </p:txBody>
      </p:sp>
    </p:spTree>
    <p:extLst>
      <p:ext uri="{BB962C8B-B14F-4D97-AF65-F5344CB8AC3E}">
        <p14:creationId xmlns:p14="http://schemas.microsoft.com/office/powerpoint/2010/main" val="7199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AA6C33-5BC0-4E0D-827D-476667E6B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2F6D87-27A1-4090-B384-BD549026A5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36741-5AE6-44C3-BB3D-FF0F55F05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CBDA6-3F58-4D19-848D-96A07428C60A}" type="datetimeFigureOut">
              <a:rPr lang="en-US" smtClean="0"/>
              <a:t>9/11/2020</a:t>
            </a:fld>
            <a:endParaRPr lang="en-US"/>
          </a:p>
        </p:txBody>
      </p:sp>
      <p:sp>
        <p:nvSpPr>
          <p:cNvPr id="5" name="Footer Placeholder 4">
            <a:extLst>
              <a:ext uri="{FF2B5EF4-FFF2-40B4-BE49-F238E27FC236}">
                <a16:creationId xmlns:a16="http://schemas.microsoft.com/office/drawing/2014/main" id="{C916F8D9-B50F-427A-8054-E5FBE8488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CE32C5-9AB3-49C1-AB73-3563B275A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C68AC-1E16-41A6-BCB3-9582374E0BD1}" type="slidenum">
              <a:rPr lang="en-US" smtClean="0"/>
              <a:t>‹#›</a:t>
            </a:fld>
            <a:endParaRPr lang="en-US"/>
          </a:p>
        </p:txBody>
      </p:sp>
    </p:spTree>
    <p:extLst>
      <p:ext uri="{BB962C8B-B14F-4D97-AF65-F5344CB8AC3E}">
        <p14:creationId xmlns:p14="http://schemas.microsoft.com/office/powerpoint/2010/main" val="261443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vsu.edu/cms4/asset/777A03CA-E5D1-90B3-8FF97B7EA6E9ECB3/higher_education_journal_articl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nlinelibrary.wiley.com/doi/full/10.1111/fima.12205" TargetMode="External"/><Relationship Id="rId5" Type="http://schemas.openxmlformats.org/officeDocument/2006/relationships/hyperlink" Target="https://www.jstor.org/stable/40197402?seq=1#metadata_info_tab_contents" TargetMode="External"/><Relationship Id="rId4" Type="http://schemas.openxmlformats.org/officeDocument/2006/relationships/hyperlink" Target="https://www.aacu.org/diversitydemocracy/2014/fall/nelson-lair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www.aip.org/sites/default/files/aipcorp/files/teamup-full-report.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x.doi.org/10.1037/a002513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6C849B-6FA2-4B18-925A-17638FF31AAF}"/>
              </a:ext>
            </a:extLst>
          </p:cNvPr>
          <p:cNvSpPr>
            <a:spLocks noGrp="1"/>
          </p:cNvSpPr>
          <p:nvPr>
            <p:ph type="subTitle" idx="1"/>
          </p:nvPr>
        </p:nvSpPr>
        <p:spPr>
          <a:xfrm>
            <a:off x="238017" y="71710"/>
            <a:ext cx="11544679" cy="1600336"/>
          </a:xfrm>
        </p:spPr>
        <p:txBody>
          <a:bodyPr>
            <a:noAutofit/>
          </a:bodyPr>
          <a:lstStyle/>
          <a:p>
            <a:r>
              <a:rPr lang="en-US" sz="4800" dirty="0">
                <a:latin typeface="Times New Roman" panose="02020603050405020304" pitchFamily="18" charset="0"/>
                <a:cs typeface="Times New Roman" panose="02020603050405020304" pitchFamily="18" charset="0"/>
              </a:rPr>
              <a:t>A Vision for Improving Diversity, Equity, Inclusion, and Belonging at Yale</a:t>
            </a:r>
          </a:p>
        </p:txBody>
      </p:sp>
      <p:pic>
        <p:nvPicPr>
          <p:cNvPr id="5" name="Picture 4">
            <a:extLst>
              <a:ext uri="{FF2B5EF4-FFF2-40B4-BE49-F238E27FC236}">
                <a16:creationId xmlns:a16="http://schemas.microsoft.com/office/drawing/2014/main" id="{7B800BF6-C615-443E-A22D-5BDD5FB64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734" y="1803129"/>
            <a:ext cx="8723243" cy="4906824"/>
          </a:xfrm>
          <a:prstGeom prst="rect">
            <a:avLst/>
          </a:prstGeom>
        </p:spPr>
      </p:pic>
      <p:sp>
        <p:nvSpPr>
          <p:cNvPr id="2" name="Rectangle 1">
            <a:extLst>
              <a:ext uri="{FF2B5EF4-FFF2-40B4-BE49-F238E27FC236}">
                <a16:creationId xmlns:a16="http://schemas.microsoft.com/office/drawing/2014/main" id="{A11716E4-D43F-49F2-8A5D-03B8C9492D72}"/>
              </a:ext>
            </a:extLst>
          </p:cNvPr>
          <p:cNvSpPr/>
          <p:nvPr/>
        </p:nvSpPr>
        <p:spPr>
          <a:xfrm>
            <a:off x="1648734" y="1992923"/>
            <a:ext cx="3052220" cy="4630615"/>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05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F3FA6B-F427-48AD-8A44-304C791F3E26}"/>
              </a:ext>
            </a:extLst>
          </p:cNvPr>
          <p:cNvSpPr txBox="1"/>
          <p:nvPr/>
        </p:nvSpPr>
        <p:spPr>
          <a:xfrm>
            <a:off x="1100545" y="1974093"/>
            <a:ext cx="9990909" cy="4893647"/>
          </a:xfrm>
          <a:prstGeom prst="rect">
            <a:avLst/>
          </a:prstGeom>
          <a:noFill/>
        </p:spPr>
        <p:txBody>
          <a:bodyPr wrap="square" rtlCol="0">
            <a:spAutoFit/>
          </a:bodyPr>
          <a:lstStyle/>
          <a:p>
            <a:pPr marL="285750" indent="-285750">
              <a:buFont typeface="Arial" panose="020B0604020202020204" pitchFamily="34" charset="0"/>
              <a:buChar char="•"/>
            </a:pPr>
            <a:r>
              <a:rPr lang="en-US" sz="2400" b="0" i="0" dirty="0">
                <a:solidFill>
                  <a:srgbClr val="222222"/>
                </a:solidFill>
                <a:effectLst/>
                <a:latin typeface="Georgia" panose="02040502050405020303" pitchFamily="18" charset="0"/>
              </a:rPr>
              <a:t>“I totally support diversity and inclusion, but the pipeline in this field is too small to do it.”</a:t>
            </a:r>
          </a:p>
          <a:p>
            <a:endParaRPr lang="en-US" sz="2400" b="0" i="0" dirty="0">
              <a:solidFill>
                <a:srgbClr val="222222"/>
              </a:solidFill>
              <a:effectLst/>
              <a:latin typeface="Georgia" panose="02040502050405020303" pitchFamily="18" charset="0"/>
            </a:endParaRPr>
          </a:p>
          <a:p>
            <a:pPr marL="285750" indent="-285750">
              <a:buFont typeface="Arial" panose="020B0604020202020204" pitchFamily="34" charset="0"/>
              <a:buChar char="•"/>
            </a:pPr>
            <a:r>
              <a:rPr lang="en-US" sz="2400" dirty="0">
                <a:solidFill>
                  <a:srgbClr val="222222"/>
                </a:solidFill>
                <a:latin typeface="Georgia" panose="02040502050405020303" pitchFamily="18" charset="0"/>
              </a:rPr>
              <a:t>“How are we supposed to balance diversity versus excellence?”</a:t>
            </a:r>
          </a:p>
          <a:p>
            <a:endParaRPr lang="en-US" sz="2400" dirty="0">
              <a:solidFill>
                <a:srgbClr val="222222"/>
              </a:solidFill>
              <a:latin typeface="Georgia" panose="02040502050405020303" pitchFamily="18" charset="0"/>
            </a:endParaRPr>
          </a:p>
          <a:p>
            <a:pPr marL="285750" indent="-285750">
              <a:buFont typeface="Arial" panose="020B0604020202020204" pitchFamily="34" charset="0"/>
              <a:buChar char="•"/>
            </a:pPr>
            <a:r>
              <a:rPr lang="en-US" sz="2400" dirty="0">
                <a:solidFill>
                  <a:srgbClr val="222222"/>
                </a:solidFill>
                <a:latin typeface="Georgia" panose="02040502050405020303" pitchFamily="18" charset="0"/>
              </a:rPr>
              <a:t>“We don’t have a problem with hiring women - we, like any other department, would jump at the chance to hire Professor </a:t>
            </a:r>
            <a:r>
              <a:rPr lang="en-US" sz="2400" dirty="0" err="1">
                <a:solidFill>
                  <a:srgbClr val="222222"/>
                </a:solidFill>
                <a:latin typeface="Georgia" panose="02040502050405020303" pitchFamily="18" charset="0"/>
              </a:rPr>
              <a:t>xxxx</a:t>
            </a:r>
            <a:r>
              <a:rPr lang="en-US" sz="2400" dirty="0">
                <a:solidFill>
                  <a:srgbClr val="222222"/>
                </a:solidFill>
                <a:latin typeface="Georgia" panose="02040502050405020303" pitchFamily="18" charset="0"/>
              </a:rPr>
              <a:t>.”</a:t>
            </a:r>
          </a:p>
          <a:p>
            <a:endParaRPr lang="en-US" sz="2400" dirty="0">
              <a:solidFill>
                <a:srgbClr val="222222"/>
              </a:solidFill>
              <a:latin typeface="Georgia" panose="02040502050405020303" pitchFamily="18" charset="0"/>
            </a:endParaRPr>
          </a:p>
          <a:p>
            <a:pPr marL="285750" indent="-285750">
              <a:buFont typeface="Arial" panose="020B0604020202020204" pitchFamily="34" charset="0"/>
              <a:buChar char="•"/>
            </a:pPr>
            <a:r>
              <a:rPr lang="en-US" sz="2400" dirty="0">
                <a:solidFill>
                  <a:srgbClr val="222222"/>
                </a:solidFill>
                <a:latin typeface="Georgia" panose="02040502050405020303" pitchFamily="18" charset="0"/>
              </a:rPr>
              <a:t>“Where is the evidence of structural racism in any of our past actions?”</a:t>
            </a:r>
          </a:p>
          <a:p>
            <a:endParaRPr lang="en-US" sz="2400" dirty="0">
              <a:solidFill>
                <a:srgbClr val="222222"/>
              </a:solidFill>
              <a:latin typeface="Georgia" panose="02040502050405020303" pitchFamily="18" charset="0"/>
            </a:endParaRPr>
          </a:p>
          <a:p>
            <a:pPr marL="285750" indent="-285750">
              <a:buFont typeface="Arial" panose="020B0604020202020204" pitchFamily="34" charset="0"/>
              <a:buChar char="•"/>
            </a:pPr>
            <a:r>
              <a:rPr lang="en-US" sz="2400" dirty="0">
                <a:solidFill>
                  <a:srgbClr val="222222"/>
                </a:solidFill>
                <a:latin typeface="Georgia" panose="02040502050405020303" pitchFamily="18" charset="0"/>
              </a:rPr>
              <a:t>“I have never seen any instance of racism or any other form of bias in this department or among my faculty colleagues.”</a:t>
            </a:r>
          </a:p>
          <a:p>
            <a:pPr marL="285750" indent="-285750">
              <a:buFont typeface="Arial" panose="020B0604020202020204" pitchFamily="34" charset="0"/>
              <a:buChar char="•"/>
            </a:pPr>
            <a:endParaRPr lang="en-US" sz="2400" dirty="0"/>
          </a:p>
        </p:txBody>
      </p:sp>
      <p:sp>
        <p:nvSpPr>
          <p:cNvPr id="3" name="TextBox 2">
            <a:extLst>
              <a:ext uri="{FF2B5EF4-FFF2-40B4-BE49-F238E27FC236}">
                <a16:creationId xmlns:a16="http://schemas.microsoft.com/office/drawing/2014/main" id="{37AFFDFC-468F-4FF0-803B-15B170EFB64F}"/>
              </a:ext>
            </a:extLst>
          </p:cNvPr>
          <p:cNvSpPr txBox="1"/>
          <p:nvPr/>
        </p:nvSpPr>
        <p:spPr>
          <a:xfrm>
            <a:off x="426720" y="156754"/>
            <a:ext cx="10816046" cy="1569660"/>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One Example Set: Cultural Changes Needed Around Recruitment</a:t>
            </a:r>
          </a:p>
        </p:txBody>
      </p:sp>
      <p:sp>
        <p:nvSpPr>
          <p:cNvPr id="4" name="TextBox 3">
            <a:extLst>
              <a:ext uri="{FF2B5EF4-FFF2-40B4-BE49-F238E27FC236}">
                <a16:creationId xmlns:a16="http://schemas.microsoft.com/office/drawing/2014/main" id="{D18056A3-996C-485F-A011-AC12343B5C64}"/>
              </a:ext>
            </a:extLst>
          </p:cNvPr>
          <p:cNvSpPr txBox="1"/>
          <p:nvPr/>
        </p:nvSpPr>
        <p:spPr>
          <a:xfrm rot="21203184">
            <a:off x="562644" y="2107563"/>
            <a:ext cx="10284823" cy="400110"/>
          </a:xfrm>
          <a:prstGeom prst="rect">
            <a:avLst/>
          </a:prstGeom>
          <a:solidFill>
            <a:srgbClr val="FFFF00"/>
          </a:solidFill>
        </p:spPr>
        <p:txBody>
          <a:bodyPr wrap="square" rtlCol="0">
            <a:spAutoFit/>
          </a:bodyPr>
          <a:lstStyle/>
          <a:p>
            <a:r>
              <a:rPr lang="en-US" sz="2000" dirty="0">
                <a:solidFill>
                  <a:srgbClr val="FF0000"/>
                </a:solidFill>
              </a:rPr>
              <a:t>Pipeline paucity does not fully explain the lack of progress in STEM fields </a:t>
            </a:r>
            <a:r>
              <a:rPr lang="en-US" sz="2000" b="0" dirty="0">
                <a:solidFill>
                  <a:srgbClr val="FF0000"/>
                </a:solidFill>
                <a:effectLst/>
              </a:rPr>
              <a:t>(U. of California studies)</a:t>
            </a:r>
            <a:endParaRPr lang="en-US" sz="2000" dirty="0">
              <a:solidFill>
                <a:srgbClr val="FF0000"/>
              </a:solidFill>
            </a:endParaRPr>
          </a:p>
        </p:txBody>
      </p:sp>
      <p:sp>
        <p:nvSpPr>
          <p:cNvPr id="6" name="TextBox 5">
            <a:extLst>
              <a:ext uri="{FF2B5EF4-FFF2-40B4-BE49-F238E27FC236}">
                <a16:creationId xmlns:a16="http://schemas.microsoft.com/office/drawing/2014/main" id="{58EAE517-E7FC-4BF5-9654-B279E75F746C}"/>
              </a:ext>
            </a:extLst>
          </p:cNvPr>
          <p:cNvSpPr txBox="1"/>
          <p:nvPr/>
        </p:nvSpPr>
        <p:spPr>
          <a:xfrm rot="21245447">
            <a:off x="567094" y="4036195"/>
            <a:ext cx="10284823" cy="400110"/>
          </a:xfrm>
          <a:prstGeom prst="rect">
            <a:avLst/>
          </a:prstGeom>
          <a:solidFill>
            <a:srgbClr val="FFFF00"/>
          </a:solidFill>
        </p:spPr>
        <p:txBody>
          <a:bodyPr wrap="square" rtlCol="0">
            <a:spAutoFit/>
          </a:bodyPr>
          <a:lstStyle/>
          <a:p>
            <a:r>
              <a:rPr lang="en-US" sz="2000" dirty="0">
                <a:solidFill>
                  <a:srgbClr val="FF0000"/>
                </a:solidFill>
              </a:rPr>
              <a:t>Who are the numbers 2 and 3 and 4… women on that list?</a:t>
            </a:r>
          </a:p>
        </p:txBody>
      </p:sp>
      <p:sp>
        <p:nvSpPr>
          <p:cNvPr id="8" name="TextBox 7">
            <a:extLst>
              <a:ext uri="{FF2B5EF4-FFF2-40B4-BE49-F238E27FC236}">
                <a16:creationId xmlns:a16="http://schemas.microsoft.com/office/drawing/2014/main" id="{51F9DF65-55A4-4472-8C1A-EBC6A308F685}"/>
              </a:ext>
            </a:extLst>
          </p:cNvPr>
          <p:cNvSpPr txBox="1"/>
          <p:nvPr/>
        </p:nvSpPr>
        <p:spPr>
          <a:xfrm rot="21276431">
            <a:off x="568698" y="4803587"/>
            <a:ext cx="10811948" cy="400110"/>
          </a:xfrm>
          <a:prstGeom prst="rect">
            <a:avLst/>
          </a:prstGeom>
          <a:solidFill>
            <a:srgbClr val="FFFF00"/>
          </a:solidFill>
        </p:spPr>
        <p:txBody>
          <a:bodyPr wrap="square" rtlCol="0">
            <a:spAutoFit/>
          </a:bodyPr>
          <a:lstStyle/>
          <a:p>
            <a:r>
              <a:rPr lang="en-US" sz="2000" dirty="0">
                <a:solidFill>
                  <a:srgbClr val="FF0000"/>
                </a:solidFill>
              </a:rPr>
              <a:t>Numerous studies show this evidence across numerous universities and fields – why are we different?</a:t>
            </a:r>
          </a:p>
        </p:txBody>
      </p:sp>
      <p:sp>
        <p:nvSpPr>
          <p:cNvPr id="10" name="TextBox 9">
            <a:extLst>
              <a:ext uri="{FF2B5EF4-FFF2-40B4-BE49-F238E27FC236}">
                <a16:creationId xmlns:a16="http://schemas.microsoft.com/office/drawing/2014/main" id="{710D660A-CAB9-4BAE-9C82-B74F768111F2}"/>
              </a:ext>
            </a:extLst>
          </p:cNvPr>
          <p:cNvSpPr txBox="1"/>
          <p:nvPr/>
        </p:nvSpPr>
        <p:spPr>
          <a:xfrm rot="21209418">
            <a:off x="563349" y="3043974"/>
            <a:ext cx="10284823" cy="400110"/>
          </a:xfrm>
          <a:prstGeom prst="rect">
            <a:avLst/>
          </a:prstGeom>
          <a:solidFill>
            <a:srgbClr val="FFFF00"/>
          </a:solidFill>
        </p:spPr>
        <p:txBody>
          <a:bodyPr wrap="square" rtlCol="0">
            <a:spAutoFit/>
          </a:bodyPr>
          <a:lstStyle/>
          <a:p>
            <a:r>
              <a:rPr lang="en-US" sz="2000" dirty="0">
                <a:solidFill>
                  <a:srgbClr val="FF0000"/>
                </a:solidFill>
              </a:rPr>
              <a:t>Diversity increases innovation, inclusion improves productivity and makes diversity possible. </a:t>
            </a:r>
          </a:p>
        </p:txBody>
      </p:sp>
      <p:sp>
        <p:nvSpPr>
          <p:cNvPr id="9" name="TextBox 8">
            <a:extLst>
              <a:ext uri="{FF2B5EF4-FFF2-40B4-BE49-F238E27FC236}">
                <a16:creationId xmlns:a16="http://schemas.microsoft.com/office/drawing/2014/main" id="{13FD00B4-61A6-4F7D-A768-2F4A26482AC4}"/>
              </a:ext>
            </a:extLst>
          </p:cNvPr>
          <p:cNvSpPr txBox="1"/>
          <p:nvPr/>
        </p:nvSpPr>
        <p:spPr>
          <a:xfrm rot="21276431">
            <a:off x="811354" y="5588570"/>
            <a:ext cx="10811948" cy="707886"/>
          </a:xfrm>
          <a:prstGeom prst="rect">
            <a:avLst/>
          </a:prstGeom>
          <a:solidFill>
            <a:srgbClr val="FFFF00"/>
          </a:solidFill>
        </p:spPr>
        <p:txBody>
          <a:bodyPr wrap="square" rtlCol="0">
            <a:spAutoFit/>
          </a:bodyPr>
          <a:lstStyle/>
          <a:p>
            <a:r>
              <a:rPr lang="en-US" sz="2000" b="1" i="1" dirty="0">
                <a:solidFill>
                  <a:srgbClr val="FF0000"/>
                </a:solidFill>
              </a:rPr>
              <a:t>Minority and female faculty also play an important role in listening to issues that underrepresented students are unlikely to bring up to other faculty that they may not identify with.</a:t>
            </a:r>
            <a:endParaRPr lang="en-US" sz="2000" b="1" dirty="0">
              <a:solidFill>
                <a:srgbClr val="FF0000"/>
              </a:solidFill>
            </a:endParaRPr>
          </a:p>
        </p:txBody>
      </p:sp>
    </p:spTree>
    <p:extLst>
      <p:ext uri="{BB962C8B-B14F-4D97-AF65-F5344CB8AC3E}">
        <p14:creationId xmlns:p14="http://schemas.microsoft.com/office/powerpoint/2010/main" val="159306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8" grpId="0" animBg="1"/>
      <p:bldP spid="10"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8316" y="880098"/>
            <a:ext cx="4612820" cy="2176674"/>
          </a:xfrm>
          <a:prstGeom prst="rect">
            <a:avLst/>
          </a:prstGeom>
        </p:spPr>
      </p:pic>
      <p:sp>
        <p:nvSpPr>
          <p:cNvPr id="2" name="Title 1"/>
          <p:cNvSpPr>
            <a:spLocks noGrp="1"/>
          </p:cNvSpPr>
          <p:nvPr>
            <p:ph type="title"/>
          </p:nvPr>
        </p:nvSpPr>
        <p:spPr>
          <a:xfrm>
            <a:off x="1524000" y="0"/>
            <a:ext cx="9144000" cy="978408"/>
          </a:xfrm>
        </p:spPr>
        <p:txBody>
          <a:bodyPr>
            <a:normAutofit/>
          </a:bodyPr>
          <a:lstStyle/>
          <a:p>
            <a:pPr algn="ctr"/>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Challenge of Achieving Diversity</a:t>
            </a:r>
          </a:p>
        </p:txBody>
      </p:sp>
      <p:sp>
        <p:nvSpPr>
          <p:cNvPr id="9" name="Slide Number Placeholder 2"/>
          <p:cNvSpPr>
            <a:spLocks noGrp="1"/>
          </p:cNvSpPr>
          <p:nvPr>
            <p:ph type="sldNum" sz="quarter" idx="4294967295"/>
          </p:nvPr>
        </p:nvSpPr>
        <p:spPr>
          <a:xfrm>
            <a:off x="1524000" y="6400800"/>
            <a:ext cx="617538" cy="457200"/>
          </a:xfrm>
          <a:noFill/>
        </p:spPr>
        <p:txBody>
          <a:bodyPr/>
          <a:lstStyle/>
          <a:p>
            <a:fld id="{9D2A9281-097F-475B-A42A-0D7216F3F08B}" type="slidenum">
              <a:rPr lang="en-US" smtClean="0">
                <a:solidFill>
                  <a:schemeClr val="bg2"/>
                </a:solidFill>
              </a:rPr>
              <a:pPr/>
              <a:t>11</a:t>
            </a:fld>
            <a:endParaRPr lang="en-US" dirty="0">
              <a:solidFill>
                <a:schemeClr val="bg2"/>
              </a:solidFill>
            </a:endParaRPr>
          </a:p>
        </p:txBody>
      </p:sp>
      <p:sp>
        <p:nvSpPr>
          <p:cNvPr id="13" name="TextBox 12">
            <a:extLst>
              <a:ext uri="{FF2B5EF4-FFF2-40B4-BE49-F238E27FC236}">
                <a16:creationId xmlns:a16="http://schemas.microsoft.com/office/drawing/2014/main" id="{1591F777-D707-4F0E-A014-BB5C258FFF75}"/>
              </a:ext>
            </a:extLst>
          </p:cNvPr>
          <p:cNvSpPr txBox="1"/>
          <p:nvPr/>
        </p:nvSpPr>
        <p:spPr>
          <a:xfrm>
            <a:off x="1975564" y="2696993"/>
            <a:ext cx="8240875" cy="830997"/>
          </a:xfrm>
          <a:prstGeom prst="rect">
            <a:avLst/>
          </a:prstGeom>
          <a:solidFill>
            <a:srgbClr val="FFFFFF"/>
          </a:solidFill>
        </p:spPr>
        <p:txBody>
          <a:bodyPr wrap="square" rtlCol="0">
            <a:spAutoFit/>
          </a:bodyPr>
          <a:lstStyle/>
          <a:p>
            <a:pPr marL="342900" indent="-342900">
              <a:buFont typeface="Arial" panose="020B0604020202020204" pitchFamily="34" charset="0"/>
              <a:buChar char="•"/>
            </a:pPr>
            <a:r>
              <a:rPr lang="en-US" sz="2400" dirty="0">
                <a:solidFill>
                  <a:srgbClr val="3F1A5A"/>
                </a:solidFill>
                <a:cs typeface="Arial" panose="020B0604020202020204" pitchFamily="34" charset="0"/>
              </a:rPr>
              <a:t>Most people in positions of influence think they do not suffer from bias</a:t>
            </a:r>
            <a:endParaRPr lang="en-US" sz="2400" dirty="0">
              <a:solidFill>
                <a:srgbClr val="3F1A5A"/>
              </a:solidFill>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26629" y="5723205"/>
            <a:ext cx="1031632" cy="1134795"/>
          </a:xfrm>
          <a:prstGeom prst="rect">
            <a:avLst/>
          </a:prstGeom>
        </p:spPr>
      </p:pic>
      <p:sp>
        <p:nvSpPr>
          <p:cNvPr id="14" name="TextBox 13">
            <a:extLst>
              <a:ext uri="{FF2B5EF4-FFF2-40B4-BE49-F238E27FC236}">
                <a16:creationId xmlns:a16="http://schemas.microsoft.com/office/drawing/2014/main" id="{3D03464B-A0B2-49DD-AAD2-BE5A5718EC55}"/>
              </a:ext>
            </a:extLst>
          </p:cNvPr>
          <p:cNvSpPr txBox="1"/>
          <p:nvPr/>
        </p:nvSpPr>
        <p:spPr>
          <a:xfrm>
            <a:off x="2032069" y="2729966"/>
            <a:ext cx="8312876" cy="830997"/>
          </a:xfrm>
          <a:prstGeom prst="rect">
            <a:avLst/>
          </a:prstGeom>
          <a:solidFill>
            <a:srgbClr val="FFFF00"/>
          </a:solidFill>
          <a:ln w="22225">
            <a:solidFill>
              <a:srgbClr val="FF0000"/>
            </a:solidFill>
          </a:ln>
        </p:spPr>
        <p:txBody>
          <a:bodyPr wrap="square" rtlCol="0">
            <a:spAutoFit/>
          </a:bodyPr>
          <a:lstStyle/>
          <a:p>
            <a:pPr marL="342900" indent="-342900">
              <a:buFont typeface="Arial" panose="020B0604020202020204" pitchFamily="34" charset="0"/>
              <a:buChar char="•"/>
            </a:pPr>
            <a:r>
              <a:rPr lang="en-US" sz="2400" dirty="0">
                <a:solidFill>
                  <a:srgbClr val="FF0000"/>
                </a:solidFill>
                <a:cs typeface="Arial" panose="020B0604020202020204" pitchFamily="34" charset="0"/>
              </a:rPr>
              <a:t>Recent studies from psychologists and reports from URM’s show bias and how it works in the workplace</a:t>
            </a:r>
          </a:p>
        </p:txBody>
      </p:sp>
      <p:sp>
        <p:nvSpPr>
          <p:cNvPr id="15" name="TextBox 14">
            <a:extLst>
              <a:ext uri="{FF2B5EF4-FFF2-40B4-BE49-F238E27FC236}">
                <a16:creationId xmlns:a16="http://schemas.microsoft.com/office/drawing/2014/main" id="{9BBC5BAE-E27C-47E8-AFBC-9EDEA1F89EF8}"/>
              </a:ext>
            </a:extLst>
          </p:cNvPr>
          <p:cNvSpPr txBox="1"/>
          <p:nvPr/>
        </p:nvSpPr>
        <p:spPr>
          <a:xfrm>
            <a:off x="1975564" y="3777577"/>
            <a:ext cx="824087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3F1A5A"/>
                </a:solidFill>
                <a:cs typeface="Arial" panose="020B0604020202020204" pitchFamily="34" charset="0"/>
              </a:rPr>
              <a:t>Lack of awareness of how systemic bias in a cultural and historic context</a:t>
            </a:r>
            <a:endParaRPr lang="en-US" sz="2400" dirty="0">
              <a:solidFill>
                <a:srgbClr val="3F1A5A"/>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5B1F30C0-C465-4E4D-820E-F36A06FCE7E7}"/>
              </a:ext>
            </a:extLst>
          </p:cNvPr>
          <p:cNvSpPr txBox="1"/>
          <p:nvPr/>
        </p:nvSpPr>
        <p:spPr>
          <a:xfrm>
            <a:off x="2032069" y="3816610"/>
            <a:ext cx="8312876" cy="830997"/>
          </a:xfrm>
          <a:prstGeom prst="rect">
            <a:avLst/>
          </a:prstGeom>
          <a:solidFill>
            <a:srgbClr val="FFFF00"/>
          </a:solidFill>
          <a:ln w="22225">
            <a:solidFill>
              <a:srgbClr val="FF0000"/>
            </a:solidFill>
          </a:ln>
        </p:spPr>
        <p:txBody>
          <a:bodyPr wrap="square" rtlCol="0">
            <a:spAutoFit/>
          </a:bodyPr>
          <a:lstStyle/>
          <a:p>
            <a:pPr marL="342900" indent="-342900">
              <a:buFont typeface="Arial" panose="020B0604020202020204" pitchFamily="34" charset="0"/>
              <a:buChar char="•"/>
            </a:pPr>
            <a:r>
              <a:rPr lang="en-US" sz="2400" dirty="0">
                <a:solidFill>
                  <a:srgbClr val="FF0000"/>
                </a:solidFill>
                <a:cs typeface="Arial" panose="020B0604020202020204" pitchFamily="34" charset="0"/>
              </a:rPr>
              <a:t>Systemic bias today results from systemic bias/racism of the past – hiding the connection is part of the system</a:t>
            </a:r>
          </a:p>
        </p:txBody>
      </p:sp>
      <p:sp>
        <p:nvSpPr>
          <p:cNvPr id="17" name="TextBox 16">
            <a:extLst>
              <a:ext uri="{FF2B5EF4-FFF2-40B4-BE49-F238E27FC236}">
                <a16:creationId xmlns:a16="http://schemas.microsoft.com/office/drawing/2014/main" id="{77FF3ADB-CB90-4462-8436-B5335A9F2F24}"/>
              </a:ext>
            </a:extLst>
          </p:cNvPr>
          <p:cNvSpPr txBox="1"/>
          <p:nvPr/>
        </p:nvSpPr>
        <p:spPr>
          <a:xfrm>
            <a:off x="1975563" y="4969598"/>
            <a:ext cx="8240875"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3F1A5A"/>
                </a:solidFill>
                <a:cs typeface="Arial" panose="020B0604020202020204" pitchFamily="34" charset="0"/>
              </a:rPr>
              <a:t>Insistence on use of biased measures of productivity without corresponding measures of value/worth</a:t>
            </a:r>
            <a:endParaRPr lang="en-US" sz="2400" dirty="0">
              <a:solidFill>
                <a:srgbClr val="3F1A5A"/>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D4D4437F-BBFF-414C-847A-3DF35832EDAF}"/>
              </a:ext>
            </a:extLst>
          </p:cNvPr>
          <p:cNvSpPr txBox="1"/>
          <p:nvPr/>
        </p:nvSpPr>
        <p:spPr>
          <a:xfrm>
            <a:off x="2032069" y="4940360"/>
            <a:ext cx="8312876" cy="830997"/>
          </a:xfrm>
          <a:prstGeom prst="rect">
            <a:avLst/>
          </a:prstGeom>
          <a:solidFill>
            <a:srgbClr val="FFFF00"/>
          </a:solidFill>
          <a:ln w="22225">
            <a:solidFill>
              <a:srgbClr val="FF0000"/>
            </a:solidFill>
          </a:ln>
        </p:spPr>
        <p:txBody>
          <a:bodyPr wrap="square" rtlCol="0">
            <a:spAutoFit/>
          </a:bodyPr>
          <a:lstStyle/>
          <a:p>
            <a:pPr marL="342900" indent="-342900">
              <a:buFont typeface="Arial" panose="020B0604020202020204" pitchFamily="34" charset="0"/>
              <a:buChar char="•"/>
            </a:pPr>
            <a:r>
              <a:rPr lang="en-US" sz="2400" dirty="0">
                <a:solidFill>
                  <a:srgbClr val="FF0000"/>
                </a:solidFill>
                <a:cs typeface="Arial" panose="020B0604020202020204" pitchFamily="34" charset="0"/>
              </a:rPr>
              <a:t>We are all aware of unusual career paths resulting in remarkable achievements – yet we remain risk averse</a:t>
            </a:r>
          </a:p>
        </p:txBody>
      </p:sp>
      <p:sp>
        <p:nvSpPr>
          <p:cNvPr id="5" name="TextBox 4">
            <a:extLst>
              <a:ext uri="{FF2B5EF4-FFF2-40B4-BE49-F238E27FC236}">
                <a16:creationId xmlns:a16="http://schemas.microsoft.com/office/drawing/2014/main" id="{E4014CAC-355C-4AEA-AF1D-4C315F1DEA51}"/>
              </a:ext>
            </a:extLst>
          </p:cNvPr>
          <p:cNvSpPr txBox="1"/>
          <p:nvPr/>
        </p:nvSpPr>
        <p:spPr>
          <a:xfrm>
            <a:off x="7171137" y="1072395"/>
            <a:ext cx="3173809"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Why is this not the “natural” picture of academic faculty?</a:t>
            </a:r>
          </a:p>
        </p:txBody>
      </p:sp>
    </p:spTree>
    <p:extLst>
      <p:ext uri="{BB962C8B-B14F-4D97-AF65-F5344CB8AC3E}">
        <p14:creationId xmlns:p14="http://schemas.microsoft.com/office/powerpoint/2010/main" val="253580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animBg="1"/>
      <p:bldP spid="17"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863978A-6B33-4335-B18E-070A7E642EA4}"/>
              </a:ext>
            </a:extLst>
          </p:cNvPr>
          <p:cNvSpPr txBox="1"/>
          <p:nvPr/>
        </p:nvSpPr>
        <p:spPr>
          <a:xfrm>
            <a:off x="120030" y="0"/>
            <a:ext cx="11951940" cy="1446550"/>
          </a:xfrm>
          <a:prstGeom prst="rect">
            <a:avLst/>
          </a:prstGeom>
          <a:noFill/>
        </p:spPr>
        <p:txBody>
          <a:bodyPr wrap="square" rtlCol="0" anchor="ctr">
            <a:spAutoFit/>
          </a:bodyPr>
          <a:lstStyle/>
          <a:p>
            <a:pPr algn="ctr"/>
            <a:r>
              <a:rPr lang="en-US" sz="4400" dirty="0">
                <a:latin typeface="Times New Roman" panose="02020603050405020304" pitchFamily="18" charset="0"/>
                <a:cs typeface="Times New Roman" panose="02020603050405020304" pitchFamily="18" charset="0"/>
              </a:rPr>
              <a:t>Some Findings from the President’s Committee on Diversity, Inclusion and Belonging</a:t>
            </a:r>
          </a:p>
        </p:txBody>
      </p:sp>
      <p:sp>
        <p:nvSpPr>
          <p:cNvPr id="2" name="TextBox 1">
            <a:extLst>
              <a:ext uri="{FF2B5EF4-FFF2-40B4-BE49-F238E27FC236}">
                <a16:creationId xmlns:a16="http://schemas.microsoft.com/office/drawing/2014/main" id="{1F01AFA7-F16F-41DD-955C-D5B98B866DFD}"/>
              </a:ext>
            </a:extLst>
          </p:cNvPr>
          <p:cNvSpPr txBox="1"/>
          <p:nvPr/>
        </p:nvSpPr>
        <p:spPr>
          <a:xfrm>
            <a:off x="705395" y="2786742"/>
            <a:ext cx="4554582"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C00000"/>
                </a:solidFill>
                <a:latin typeface="Times New Roman" panose="02020603050405020304" pitchFamily="18" charset="0"/>
                <a:cs typeface="Times New Roman" panose="02020603050405020304" pitchFamily="18" charset="0"/>
              </a:rPr>
              <a:t>Strengthen inclusion and a sense of belonging</a:t>
            </a:r>
          </a:p>
        </p:txBody>
      </p:sp>
      <p:pic>
        <p:nvPicPr>
          <p:cNvPr id="5" name="Picture 4">
            <a:extLst>
              <a:ext uri="{FF2B5EF4-FFF2-40B4-BE49-F238E27FC236}">
                <a16:creationId xmlns:a16="http://schemas.microsoft.com/office/drawing/2014/main" id="{AE46532D-E1FF-45DB-B469-78010F8885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088061"/>
            <a:ext cx="4958365" cy="3305577"/>
          </a:xfrm>
          <a:prstGeom prst="rect">
            <a:avLst/>
          </a:prstGeom>
        </p:spPr>
      </p:pic>
    </p:spTree>
    <p:extLst>
      <p:ext uri="{BB962C8B-B14F-4D97-AF65-F5344CB8AC3E}">
        <p14:creationId xmlns:p14="http://schemas.microsoft.com/office/powerpoint/2010/main" val="387660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863978A-6B33-4335-B18E-070A7E642EA4}"/>
              </a:ext>
            </a:extLst>
          </p:cNvPr>
          <p:cNvSpPr txBox="1"/>
          <p:nvPr/>
        </p:nvSpPr>
        <p:spPr>
          <a:xfrm>
            <a:off x="120030" y="0"/>
            <a:ext cx="11951940" cy="1446550"/>
          </a:xfrm>
          <a:prstGeom prst="rect">
            <a:avLst/>
          </a:prstGeom>
          <a:noFill/>
        </p:spPr>
        <p:txBody>
          <a:bodyPr wrap="square" rtlCol="0" anchor="ctr">
            <a:spAutoFit/>
          </a:bodyPr>
          <a:lstStyle/>
          <a:p>
            <a:pPr algn="ctr"/>
            <a:r>
              <a:rPr lang="en-US" sz="4400" dirty="0">
                <a:latin typeface="Times New Roman" panose="02020603050405020304" pitchFamily="18" charset="0"/>
                <a:cs typeface="Times New Roman" panose="02020603050405020304" pitchFamily="18" charset="0"/>
              </a:rPr>
              <a:t>Some Findings from the President’s Committee on Diversity, Inclusion and Belonging</a:t>
            </a:r>
          </a:p>
        </p:txBody>
      </p:sp>
      <p:sp>
        <p:nvSpPr>
          <p:cNvPr id="2" name="TextBox 1">
            <a:extLst>
              <a:ext uri="{FF2B5EF4-FFF2-40B4-BE49-F238E27FC236}">
                <a16:creationId xmlns:a16="http://schemas.microsoft.com/office/drawing/2014/main" id="{1F01AFA7-F16F-41DD-955C-D5B98B866DFD}"/>
              </a:ext>
            </a:extLst>
          </p:cNvPr>
          <p:cNvSpPr txBox="1"/>
          <p:nvPr/>
        </p:nvSpPr>
        <p:spPr>
          <a:xfrm>
            <a:off x="705395" y="2786742"/>
            <a:ext cx="4554582"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C00000"/>
                </a:solidFill>
                <a:latin typeface="Times New Roman" panose="02020603050405020304" pitchFamily="18" charset="0"/>
                <a:cs typeface="Times New Roman" panose="02020603050405020304" pitchFamily="18" charset="0"/>
              </a:rPr>
              <a:t>Need a work culture of greater respect</a:t>
            </a:r>
          </a:p>
        </p:txBody>
      </p:sp>
      <p:pic>
        <p:nvPicPr>
          <p:cNvPr id="4" name="Picture 3">
            <a:extLst>
              <a:ext uri="{FF2B5EF4-FFF2-40B4-BE49-F238E27FC236}">
                <a16:creationId xmlns:a16="http://schemas.microsoft.com/office/drawing/2014/main" id="{1CF4E520-B1A2-4B4B-A356-8946C29E9C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9977" y="1674441"/>
            <a:ext cx="4641669" cy="4932843"/>
          </a:xfrm>
          <a:prstGeom prst="rect">
            <a:avLst/>
          </a:prstGeom>
        </p:spPr>
      </p:pic>
      <p:sp>
        <p:nvSpPr>
          <p:cNvPr id="6" name="Oval 5">
            <a:extLst>
              <a:ext uri="{FF2B5EF4-FFF2-40B4-BE49-F238E27FC236}">
                <a16:creationId xmlns:a16="http://schemas.microsoft.com/office/drawing/2014/main" id="{B42D3456-26F4-46AD-A9CE-65A1D23E9C4E}"/>
              </a:ext>
            </a:extLst>
          </p:cNvPr>
          <p:cNvSpPr/>
          <p:nvPr/>
        </p:nvSpPr>
        <p:spPr>
          <a:xfrm>
            <a:off x="5730240" y="2377440"/>
            <a:ext cx="1323703" cy="1297577"/>
          </a:xfrm>
          <a:prstGeom prst="ellipse">
            <a:avLst/>
          </a:prstGeom>
          <a:noFill/>
          <a:ln w="698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EAAC5BE-A60F-453F-B81F-9D6C30AF60D0}"/>
              </a:ext>
            </a:extLst>
          </p:cNvPr>
          <p:cNvSpPr/>
          <p:nvPr/>
        </p:nvSpPr>
        <p:spPr>
          <a:xfrm>
            <a:off x="8051074" y="4706982"/>
            <a:ext cx="1323703" cy="1297577"/>
          </a:xfrm>
          <a:prstGeom prst="ellipse">
            <a:avLst/>
          </a:prstGeom>
          <a:noFill/>
          <a:ln w="698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5ADB5CB-BE26-4F78-B271-AD4BEE4E0F69}"/>
              </a:ext>
            </a:extLst>
          </p:cNvPr>
          <p:cNvSpPr/>
          <p:nvPr/>
        </p:nvSpPr>
        <p:spPr>
          <a:xfrm>
            <a:off x="5730240" y="2377440"/>
            <a:ext cx="1323703" cy="1297577"/>
          </a:xfrm>
          <a:prstGeom prst="ellipse">
            <a:avLst/>
          </a:prstGeom>
          <a:noFill/>
          <a:ln w="698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56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repeatCount="indefinite" fill="hold" grpId="0" nodeType="clickEffect">
                                  <p:stCondLst>
                                    <p:cond delay="0"/>
                                  </p:stCondLst>
                                  <p:endCondLst>
                                    <p:cond evt="onNext" delay="0">
                                      <p:tgtEl>
                                        <p:sldTgt/>
                                      </p:tgtEl>
                                    </p:cond>
                                  </p:end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a:xfrm>
            <a:off x="1524000" y="6400800"/>
            <a:ext cx="617538" cy="457200"/>
          </a:xfrm>
          <a:noFill/>
        </p:spPr>
        <p:txBody>
          <a:bodyPr/>
          <a:lstStyle/>
          <a:p>
            <a:fld id="{9D2A9281-097F-475B-A42A-0D7216F3F08B}" type="slidenum">
              <a:rPr lang="en-US" smtClean="0">
                <a:solidFill>
                  <a:schemeClr val="bg2"/>
                </a:solidFill>
              </a:rPr>
              <a:pPr/>
              <a:t>14</a:t>
            </a:fld>
            <a:endParaRPr lang="en-US" dirty="0">
              <a:solidFill>
                <a:schemeClr val="bg2"/>
              </a:solidFill>
            </a:endParaRPr>
          </a:p>
        </p:txBody>
      </p:sp>
      <p:sp>
        <p:nvSpPr>
          <p:cNvPr id="10" name="Text Box 3">
            <a:extLst>
              <a:ext uri="{FF2B5EF4-FFF2-40B4-BE49-F238E27FC236}">
                <a16:creationId xmlns:a16="http://schemas.microsoft.com/office/drawing/2014/main" id="{B25A2239-F588-4EF8-A10A-337228E20453}"/>
              </a:ext>
            </a:extLst>
          </p:cNvPr>
          <p:cNvSpPr txBox="1">
            <a:spLocks noChangeArrowheads="1"/>
          </p:cNvSpPr>
          <p:nvPr/>
        </p:nvSpPr>
        <p:spPr bwMode="auto">
          <a:xfrm>
            <a:off x="2054608" y="2243492"/>
            <a:ext cx="8082784" cy="769441"/>
          </a:xfrm>
          <a:prstGeom prst="rect">
            <a:avLst/>
          </a:prstGeom>
          <a:noFill/>
          <a:ln w="12700" algn="ctr">
            <a:noFill/>
            <a:miter lim="800000"/>
            <a:headEnd/>
            <a:tailEnd/>
          </a:ln>
          <a:effectLst/>
        </p:spPr>
        <p:txBody>
          <a:bodyPr wrap="square">
            <a:spAutoFit/>
          </a:bodyPr>
          <a:lstStyle/>
          <a:p>
            <a:pPr algn="ctr" defTabSz="865188"/>
            <a:r>
              <a:rPr lang="en-US" sz="4400" dirty="0">
                <a:latin typeface="Times New Roman" panose="02020603050405020304" pitchFamily="18" charset="0"/>
                <a:cs typeface="Times New Roman" panose="02020603050405020304" pitchFamily="18" charset="0"/>
              </a:rPr>
              <a:t>Comments or Questions?</a:t>
            </a:r>
            <a:endParaRPr lang="en-US" sz="4400" b="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6368" y="5723206"/>
            <a:ext cx="1031632" cy="1134795"/>
          </a:xfrm>
          <a:prstGeom prst="rect">
            <a:avLst/>
          </a:prstGeom>
        </p:spPr>
      </p:pic>
    </p:spTree>
    <p:extLst>
      <p:ext uri="{BB962C8B-B14F-4D97-AF65-F5344CB8AC3E}">
        <p14:creationId xmlns:p14="http://schemas.microsoft.com/office/powerpoint/2010/main" val="2387332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863978A-6B33-4335-B18E-070A7E642EA4}"/>
              </a:ext>
            </a:extLst>
          </p:cNvPr>
          <p:cNvSpPr txBox="1"/>
          <p:nvPr/>
        </p:nvSpPr>
        <p:spPr>
          <a:xfrm>
            <a:off x="0" y="0"/>
            <a:ext cx="11951940" cy="769441"/>
          </a:xfrm>
          <a:prstGeom prst="rect">
            <a:avLst/>
          </a:prstGeom>
          <a:noFill/>
        </p:spPr>
        <p:txBody>
          <a:bodyPr wrap="square" rtlCol="0" anchor="ctr">
            <a:spAutoFit/>
          </a:bodyPr>
          <a:lstStyle/>
          <a:p>
            <a:pPr algn="ctr"/>
            <a:r>
              <a:rPr lang="en-US" sz="4400" b="1" dirty="0">
                <a:solidFill>
                  <a:srgbClr val="00B0F0"/>
                </a:solidFill>
                <a:latin typeface="Times New Roman" panose="02020603050405020304" pitchFamily="18" charset="0"/>
                <a:cs typeface="Times New Roman" panose="02020603050405020304" pitchFamily="18" charset="0"/>
              </a:rPr>
              <a:t>Focus of the Work Ahead</a:t>
            </a:r>
          </a:p>
        </p:txBody>
      </p:sp>
      <p:sp>
        <p:nvSpPr>
          <p:cNvPr id="2" name="TextBox 1">
            <a:extLst>
              <a:ext uri="{FF2B5EF4-FFF2-40B4-BE49-F238E27FC236}">
                <a16:creationId xmlns:a16="http://schemas.microsoft.com/office/drawing/2014/main" id="{1F01AFA7-F16F-41DD-955C-D5B98B866DFD}"/>
              </a:ext>
            </a:extLst>
          </p:cNvPr>
          <p:cNvSpPr txBox="1"/>
          <p:nvPr/>
        </p:nvSpPr>
        <p:spPr>
          <a:xfrm>
            <a:off x="870856" y="923107"/>
            <a:ext cx="8630195" cy="954107"/>
          </a:xfrm>
          <a:prstGeom prst="rect">
            <a:avLst/>
          </a:prstGeom>
          <a:noFill/>
        </p:spPr>
        <p:txBody>
          <a:bodyPr wrap="square" rtlCol="0">
            <a:spAutoFit/>
          </a:bodyPr>
          <a:lstStyle/>
          <a:p>
            <a:pPr marL="457200" indent="-457200">
              <a:buFont typeface="Arial" panose="020B0604020202020204" pitchFamily="34" charset="0"/>
              <a:buChar char="•"/>
            </a:pPr>
            <a:r>
              <a:rPr lang="en-US" sz="2800" b="1" i="1" dirty="0">
                <a:latin typeface="Times New Roman" panose="02020603050405020304" pitchFamily="18" charset="0"/>
                <a:ea typeface="Calibri" panose="020F0502020204030204" pitchFamily="34" charset="0"/>
                <a:cs typeface="Times New Roman" panose="02020603050405020304" pitchFamily="18" charset="0"/>
              </a:rPr>
              <a:t>F</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aculty diversity efforts are the greatest need, but diversification of campus community should be a goal</a:t>
            </a:r>
            <a:endParaRPr 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F6539B8-3534-48B0-A935-291D0FA5D97A}"/>
              </a:ext>
            </a:extLst>
          </p:cNvPr>
          <p:cNvSpPr txBox="1"/>
          <p:nvPr/>
        </p:nvSpPr>
        <p:spPr>
          <a:xfrm>
            <a:off x="870856" y="2030880"/>
            <a:ext cx="8438605" cy="523220"/>
          </a:xfrm>
          <a:prstGeom prst="rect">
            <a:avLst/>
          </a:prstGeom>
          <a:noFill/>
        </p:spPr>
        <p:txBody>
          <a:bodyPr wrap="square" rtlCol="0">
            <a:spAutoFit/>
          </a:bodyPr>
          <a:lstStyle/>
          <a:p>
            <a:pPr marL="457200" indent="-457200">
              <a:buFont typeface="Arial" panose="020B0604020202020204" pitchFamily="34" charset="0"/>
              <a:buChar char="•"/>
            </a:pPr>
            <a:r>
              <a:rPr lang="en-US" sz="2800" b="1" i="1" dirty="0">
                <a:latin typeface="Times New Roman" panose="02020603050405020304" pitchFamily="18" charset="0"/>
                <a:cs typeface="Times New Roman" panose="02020603050405020304" pitchFamily="18" charset="0"/>
              </a:rPr>
              <a:t>Review and adopt a framework for assessment</a:t>
            </a:r>
          </a:p>
        </p:txBody>
      </p:sp>
      <p:sp>
        <p:nvSpPr>
          <p:cNvPr id="5" name="TextBox 4">
            <a:extLst>
              <a:ext uri="{FF2B5EF4-FFF2-40B4-BE49-F238E27FC236}">
                <a16:creationId xmlns:a16="http://schemas.microsoft.com/office/drawing/2014/main" id="{AF6D542B-DF43-4872-B5FB-7E6EC86F496E}"/>
              </a:ext>
            </a:extLst>
          </p:cNvPr>
          <p:cNvSpPr txBox="1"/>
          <p:nvPr/>
        </p:nvSpPr>
        <p:spPr>
          <a:xfrm>
            <a:off x="870856" y="2800701"/>
            <a:ext cx="8438605" cy="523220"/>
          </a:xfrm>
          <a:prstGeom prst="rect">
            <a:avLst/>
          </a:prstGeom>
          <a:noFill/>
        </p:spPr>
        <p:txBody>
          <a:bodyPr wrap="square" rtlCol="0">
            <a:spAutoFit/>
          </a:bodyPr>
          <a:lstStyle/>
          <a:p>
            <a:pPr marL="457200" indent="-457200">
              <a:buFont typeface="Arial" panose="020B0604020202020204" pitchFamily="34" charset="0"/>
              <a:buChar char="•"/>
            </a:pPr>
            <a:r>
              <a:rPr lang="en-US" sz="2800" b="1" i="1" dirty="0">
                <a:latin typeface="Times New Roman" panose="02020603050405020304" pitchFamily="18" charset="0"/>
                <a:cs typeface="Times New Roman" panose="02020603050405020304" pitchFamily="18" charset="0"/>
              </a:rPr>
              <a:t>Deepen a culture of respect and connection</a:t>
            </a:r>
          </a:p>
        </p:txBody>
      </p:sp>
      <p:sp>
        <p:nvSpPr>
          <p:cNvPr id="15" name="TextBox 14">
            <a:extLst>
              <a:ext uri="{FF2B5EF4-FFF2-40B4-BE49-F238E27FC236}">
                <a16:creationId xmlns:a16="http://schemas.microsoft.com/office/drawing/2014/main" id="{C0A17F40-936A-416F-B4D4-1C568BB63A14}"/>
              </a:ext>
            </a:extLst>
          </p:cNvPr>
          <p:cNvSpPr txBox="1"/>
          <p:nvPr/>
        </p:nvSpPr>
        <p:spPr>
          <a:xfrm>
            <a:off x="870856" y="3570522"/>
            <a:ext cx="8438605" cy="954107"/>
          </a:xfrm>
          <a:prstGeom prst="rect">
            <a:avLst/>
          </a:prstGeom>
          <a:noFill/>
        </p:spPr>
        <p:txBody>
          <a:bodyPr wrap="square" rtlCol="0">
            <a:spAutoFit/>
          </a:bodyPr>
          <a:lstStyle/>
          <a:p>
            <a:pPr marL="457200" indent="-457200">
              <a:buFont typeface="Arial" panose="020B0604020202020204" pitchFamily="34" charset="0"/>
              <a:buChar char="•"/>
            </a:pPr>
            <a:r>
              <a:rPr lang="en-US" sz="2800" b="1" i="1" dirty="0">
                <a:latin typeface="Times New Roman" panose="02020603050405020304" pitchFamily="18" charset="0"/>
                <a:cs typeface="Times New Roman" panose="02020603050405020304" pitchFamily="18" charset="0"/>
              </a:rPr>
              <a:t>Articulate, promote, and socialize DEI and belonging in fulfilling the University’s mission</a:t>
            </a:r>
          </a:p>
        </p:txBody>
      </p:sp>
      <p:sp>
        <p:nvSpPr>
          <p:cNvPr id="17" name="TextBox 16">
            <a:extLst>
              <a:ext uri="{FF2B5EF4-FFF2-40B4-BE49-F238E27FC236}">
                <a16:creationId xmlns:a16="http://schemas.microsoft.com/office/drawing/2014/main" id="{2355DECE-277C-47B4-BD6D-FB52001F7F16}"/>
              </a:ext>
            </a:extLst>
          </p:cNvPr>
          <p:cNvSpPr txBox="1"/>
          <p:nvPr/>
        </p:nvSpPr>
        <p:spPr>
          <a:xfrm>
            <a:off x="870856" y="4771230"/>
            <a:ext cx="9231088"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i="1" dirty="0">
                <a:latin typeface="Times New Roman" panose="02020603050405020304" pitchFamily="18" charset="0"/>
                <a:cs typeface="Times New Roman" panose="02020603050405020304" pitchFamily="18" charset="0"/>
              </a:rPr>
              <a:t>A</a:t>
            </a:r>
            <a:r>
              <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rPr>
              <a:t>ll academic and administrative units should develop local DEI and belonging plans with specific direction to address the needs of BIPOC staff, faculty and students</a:t>
            </a: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9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148-D8F8-4DE2-89E3-901C3F10C085}"/>
              </a:ext>
            </a:extLst>
          </p:cNvPr>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Effective Strategies for Change</a:t>
            </a:r>
          </a:p>
        </p:txBody>
      </p:sp>
      <p:sp>
        <p:nvSpPr>
          <p:cNvPr id="10" name="TextBox 9">
            <a:extLst>
              <a:ext uri="{FF2B5EF4-FFF2-40B4-BE49-F238E27FC236}">
                <a16:creationId xmlns:a16="http://schemas.microsoft.com/office/drawing/2014/main" id="{F451821F-5E3E-4775-BD84-FD0DE1DC7BC2}"/>
              </a:ext>
            </a:extLst>
          </p:cNvPr>
          <p:cNvSpPr txBox="1"/>
          <p:nvPr/>
        </p:nvSpPr>
        <p:spPr>
          <a:xfrm>
            <a:off x="575638" y="1236852"/>
            <a:ext cx="8882687" cy="523220"/>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Avoid the bias to undue action – Heidi Brooks, Yale SOM</a:t>
            </a:r>
          </a:p>
        </p:txBody>
      </p:sp>
      <p:pic>
        <p:nvPicPr>
          <p:cNvPr id="9" name="Picture 8">
            <a:extLst>
              <a:ext uri="{FF2B5EF4-FFF2-40B4-BE49-F238E27FC236}">
                <a16:creationId xmlns:a16="http://schemas.microsoft.com/office/drawing/2014/main" id="{EF78EA99-70DB-4BC9-81B7-2C5CD682A1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4060" y="1851389"/>
            <a:ext cx="5144839" cy="4964318"/>
          </a:xfrm>
          <a:prstGeom prst="rect">
            <a:avLst/>
          </a:prstGeom>
        </p:spPr>
      </p:pic>
      <p:sp>
        <p:nvSpPr>
          <p:cNvPr id="11" name="TextBox 10">
            <a:extLst>
              <a:ext uri="{FF2B5EF4-FFF2-40B4-BE49-F238E27FC236}">
                <a16:creationId xmlns:a16="http://schemas.microsoft.com/office/drawing/2014/main" id="{0E1A110C-04E4-4197-982A-53D879E48A5E}"/>
              </a:ext>
            </a:extLst>
          </p:cNvPr>
          <p:cNvSpPr txBox="1"/>
          <p:nvPr/>
        </p:nvSpPr>
        <p:spPr>
          <a:xfrm>
            <a:off x="704849" y="2447925"/>
            <a:ext cx="4143376" cy="1815882"/>
          </a:xfrm>
          <a:prstGeom prst="rect">
            <a:avLst/>
          </a:prstGeom>
          <a:noFill/>
        </p:spPr>
        <p:txBody>
          <a:bodyPr wrap="square" rtlCol="0">
            <a:spAutoFit/>
          </a:bodyPr>
          <a:lstStyle/>
          <a:p>
            <a:r>
              <a:rPr lang="en-US" sz="2800" dirty="0">
                <a:solidFill>
                  <a:srgbClr val="1F2021"/>
                </a:solidFill>
                <a:latin typeface="Times New Roman" panose="02020603050405020304" pitchFamily="18" charset="0"/>
                <a:cs typeface="Times New Roman" panose="02020603050405020304" pitchFamily="18" charset="0"/>
              </a:rPr>
              <a:t>“R</a:t>
            </a:r>
            <a:r>
              <a:rPr lang="en-US" sz="2800" b="0" i="0" dirty="0">
                <a:solidFill>
                  <a:srgbClr val="1F2021"/>
                </a:solidFill>
                <a:effectLst/>
                <a:latin typeface="Times New Roman" panose="02020603050405020304" pitchFamily="18" charset="0"/>
                <a:cs typeface="Times New Roman" panose="02020603050405020304" pitchFamily="18" charset="0"/>
              </a:rPr>
              <a:t>eflect on your own culture and power dynamics and create a long-term plan for impact”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42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5AEF-9B2C-484D-907D-FF7FA0FBC066}"/>
              </a:ext>
            </a:extLst>
          </p:cNvPr>
          <p:cNvSpPr txBox="1">
            <a:spLocks/>
          </p:cNvSpPr>
          <p:nvPr/>
        </p:nvSpPr>
        <p:spPr>
          <a:xfrm>
            <a:off x="838200" y="1"/>
            <a:ext cx="10515600" cy="7651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Times New Roman" panose="02020603050405020304" pitchFamily="18" charset="0"/>
                <a:cs typeface="Times New Roman" panose="02020603050405020304" pitchFamily="18" charset="0"/>
              </a:rPr>
              <a:t>Change Can Be Rapid</a:t>
            </a:r>
          </a:p>
        </p:txBody>
      </p:sp>
      <p:pic>
        <p:nvPicPr>
          <p:cNvPr id="4" name="Picture 3">
            <a:extLst>
              <a:ext uri="{FF2B5EF4-FFF2-40B4-BE49-F238E27FC236}">
                <a16:creationId xmlns:a16="http://schemas.microsoft.com/office/drawing/2014/main" id="{521E756A-F5CD-4746-A94D-F2487FFE5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024" y="774442"/>
            <a:ext cx="11430000" cy="6200775"/>
          </a:xfrm>
          <a:prstGeom prst="rect">
            <a:avLst/>
          </a:prstGeom>
        </p:spPr>
      </p:pic>
    </p:spTree>
    <p:extLst>
      <p:ext uri="{BB962C8B-B14F-4D97-AF65-F5344CB8AC3E}">
        <p14:creationId xmlns:p14="http://schemas.microsoft.com/office/powerpoint/2010/main" val="3006425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148-D8F8-4DE2-89E3-901C3F10C085}"/>
              </a:ext>
            </a:extLst>
          </p:cNvPr>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Effective Strategies for Change</a:t>
            </a:r>
          </a:p>
        </p:txBody>
      </p:sp>
      <p:sp>
        <p:nvSpPr>
          <p:cNvPr id="10" name="TextBox 9">
            <a:extLst>
              <a:ext uri="{FF2B5EF4-FFF2-40B4-BE49-F238E27FC236}">
                <a16:creationId xmlns:a16="http://schemas.microsoft.com/office/drawing/2014/main" id="{F451821F-5E3E-4775-BD84-FD0DE1DC7BC2}"/>
              </a:ext>
            </a:extLst>
          </p:cNvPr>
          <p:cNvSpPr txBox="1"/>
          <p:nvPr/>
        </p:nvSpPr>
        <p:spPr>
          <a:xfrm>
            <a:off x="613738" y="1136631"/>
            <a:ext cx="10515600" cy="954107"/>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Lean into climate surveys and departmental self-assessment (we can help but look to your peers as well)</a:t>
            </a:r>
          </a:p>
        </p:txBody>
      </p:sp>
      <p:sp>
        <p:nvSpPr>
          <p:cNvPr id="3" name="TextBox 2">
            <a:extLst>
              <a:ext uri="{FF2B5EF4-FFF2-40B4-BE49-F238E27FC236}">
                <a16:creationId xmlns:a16="http://schemas.microsoft.com/office/drawing/2014/main" id="{FBA09C55-E20E-49FB-957D-C3012283ED53}"/>
              </a:ext>
            </a:extLst>
          </p:cNvPr>
          <p:cNvSpPr txBox="1"/>
          <p:nvPr/>
        </p:nvSpPr>
        <p:spPr>
          <a:xfrm>
            <a:off x="613738" y="2249691"/>
            <a:ext cx="10515600" cy="1815882"/>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Leaders need to lead</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Particularly on hard discussions about race, gender, inclusion</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Leaders set the culture for deciding on your core values</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Empower ugrad/grad students/staff/Asst. Profs to dialogue</a:t>
            </a:r>
          </a:p>
        </p:txBody>
      </p:sp>
      <p:sp>
        <p:nvSpPr>
          <p:cNvPr id="4" name="TextBox 3">
            <a:extLst>
              <a:ext uri="{FF2B5EF4-FFF2-40B4-BE49-F238E27FC236}">
                <a16:creationId xmlns:a16="http://schemas.microsoft.com/office/drawing/2014/main" id="{0AC75FAB-6ED3-4F31-A55E-49115ABC4C95}"/>
              </a:ext>
            </a:extLst>
          </p:cNvPr>
          <p:cNvSpPr txBox="1"/>
          <p:nvPr/>
        </p:nvSpPr>
        <p:spPr>
          <a:xfrm>
            <a:off x="613737" y="4555192"/>
            <a:ext cx="10740063" cy="1815882"/>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Restructure your committees</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Diversify representation</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Seek to engage groups most impacted by decisions of a committee</a:t>
            </a:r>
          </a:p>
          <a:p>
            <a:pPr marL="800100" lvl="1"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Broaden the leadership pool</a:t>
            </a:r>
          </a:p>
        </p:txBody>
      </p:sp>
      <p:sp>
        <p:nvSpPr>
          <p:cNvPr id="5" name="Rectangle 4">
            <a:extLst>
              <a:ext uri="{FF2B5EF4-FFF2-40B4-BE49-F238E27FC236}">
                <a16:creationId xmlns:a16="http://schemas.microsoft.com/office/drawing/2014/main" id="{7B783A6B-4323-4C10-B12C-3A2784A3BCF6}"/>
              </a:ext>
            </a:extLst>
          </p:cNvPr>
          <p:cNvSpPr/>
          <p:nvPr/>
        </p:nvSpPr>
        <p:spPr>
          <a:xfrm>
            <a:off x="495300" y="1038225"/>
            <a:ext cx="10858500" cy="1019175"/>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E970CA0-D5AB-48A7-A53A-3DD2B5B7BB34}"/>
              </a:ext>
            </a:extLst>
          </p:cNvPr>
          <p:cNvSpPr/>
          <p:nvPr/>
        </p:nvSpPr>
        <p:spPr>
          <a:xfrm>
            <a:off x="495300" y="2105214"/>
            <a:ext cx="10858500" cy="2152650"/>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B5B8FCF-DEC0-443E-A321-9AC3FAB4FE3F}"/>
              </a:ext>
            </a:extLst>
          </p:cNvPr>
          <p:cNvSpPr/>
          <p:nvPr/>
        </p:nvSpPr>
        <p:spPr>
          <a:xfrm>
            <a:off x="495300" y="4396239"/>
            <a:ext cx="10858500" cy="2133788"/>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FADD356-0A95-4F2D-8C3C-0BAA8DE4B44C}"/>
              </a:ext>
            </a:extLst>
          </p:cNvPr>
          <p:cNvSpPr/>
          <p:nvPr/>
        </p:nvSpPr>
        <p:spPr>
          <a:xfrm>
            <a:off x="495300" y="1038224"/>
            <a:ext cx="10858500" cy="1019175"/>
          </a:xfrm>
          <a:prstGeom prst="rect">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B4BB544-54BA-4260-B25A-A850EE4F94B0}"/>
              </a:ext>
            </a:extLst>
          </p:cNvPr>
          <p:cNvSpPr/>
          <p:nvPr/>
        </p:nvSpPr>
        <p:spPr>
          <a:xfrm>
            <a:off x="495300" y="2114551"/>
            <a:ext cx="10858500" cy="2152650"/>
          </a:xfrm>
          <a:prstGeom prst="rect">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359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3148-D8F8-4DE2-89E3-901C3F10C085}"/>
              </a:ext>
            </a:extLst>
          </p:cNvPr>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Examples of Best Practices for Change</a:t>
            </a:r>
          </a:p>
        </p:txBody>
      </p:sp>
      <p:sp>
        <p:nvSpPr>
          <p:cNvPr id="10" name="TextBox 9">
            <a:extLst>
              <a:ext uri="{FF2B5EF4-FFF2-40B4-BE49-F238E27FC236}">
                <a16:creationId xmlns:a16="http://schemas.microsoft.com/office/drawing/2014/main" id="{F451821F-5E3E-4775-BD84-FD0DE1DC7BC2}"/>
              </a:ext>
            </a:extLst>
          </p:cNvPr>
          <p:cNvSpPr txBox="1"/>
          <p:nvPr/>
        </p:nvSpPr>
        <p:spPr>
          <a:xfrm>
            <a:off x="613738" y="1236852"/>
            <a:ext cx="10515600" cy="2369880"/>
          </a:xfrm>
          <a:prstGeom prst="rect">
            <a:avLst/>
          </a:prstGeom>
          <a:noFill/>
        </p:spPr>
        <p:txBody>
          <a:bodyPr wrap="square" rtlCol="0">
            <a:spAutoFit/>
          </a:bodyPr>
          <a:lstStyle/>
          <a:p>
            <a:pPr marL="342900" indent="-342900">
              <a:buFont typeface="Arial" panose="020B0604020202020204" pitchFamily="34" charset="0"/>
              <a:buChar char="•"/>
            </a:pPr>
            <a:r>
              <a:rPr lang="en-US" sz="2800" dirty="0">
                <a:solidFill>
                  <a:srgbClr val="C00000"/>
                </a:solidFill>
                <a:latin typeface="Times New Roman" panose="02020603050405020304" pitchFamily="18" charset="0"/>
                <a:cs typeface="Times New Roman" panose="02020603050405020304" pitchFamily="18" charset="0"/>
              </a:rPr>
              <a:t>Expand networks for recruitment, advice, and scholarship</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Faculty search and graduate recruiting committee chairs and members should reach out to colleagues at institutions that have diverse faculty and students to identify high-potential female and underrepresented minority candidates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Advertise broadly, including to interest groups with diverse faculty audiences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outreach efforts to promote Yale’s interest</a:t>
            </a:r>
          </a:p>
        </p:txBody>
      </p:sp>
      <p:sp>
        <p:nvSpPr>
          <p:cNvPr id="4" name="TextBox 3">
            <a:extLst>
              <a:ext uri="{FF2B5EF4-FFF2-40B4-BE49-F238E27FC236}">
                <a16:creationId xmlns:a16="http://schemas.microsoft.com/office/drawing/2014/main" id="{0AC75FAB-6ED3-4F31-A55E-49115ABC4C95}"/>
              </a:ext>
            </a:extLst>
          </p:cNvPr>
          <p:cNvSpPr txBox="1"/>
          <p:nvPr/>
        </p:nvSpPr>
        <p:spPr>
          <a:xfrm>
            <a:off x="613737" y="3837476"/>
            <a:ext cx="10740063" cy="1631216"/>
          </a:xfrm>
          <a:prstGeom prst="rect">
            <a:avLst/>
          </a:prstGeom>
          <a:noFill/>
        </p:spPr>
        <p:txBody>
          <a:bodyPr wrap="square" rtlCol="0">
            <a:spAutoFit/>
          </a:bodyPr>
          <a:lstStyle/>
          <a:p>
            <a:pPr marL="342900" indent="-342900">
              <a:buFont typeface="Arial" panose="020B0604020202020204" pitchFamily="34" charset="0"/>
              <a:buChar char="•"/>
            </a:pPr>
            <a:r>
              <a:rPr lang="en-US" sz="2800" dirty="0">
                <a:solidFill>
                  <a:srgbClr val="C00000"/>
                </a:solidFill>
                <a:latin typeface="Times New Roman" panose="02020603050405020304" pitchFamily="18" charset="0"/>
                <a:cs typeface="Times New Roman" panose="02020603050405020304" pitchFamily="18" charset="0"/>
              </a:rPr>
              <a:t>Review and revise policies that affect equity and inclusion</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Look particularly at means of communication – promote transparency</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Distribute decision-making as much as feasible – establish a climate committee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Work to recognize and acknowledge contributions of everyone in your dept</a:t>
            </a:r>
          </a:p>
        </p:txBody>
      </p:sp>
      <p:sp>
        <p:nvSpPr>
          <p:cNvPr id="6" name="TextBox 5">
            <a:extLst>
              <a:ext uri="{FF2B5EF4-FFF2-40B4-BE49-F238E27FC236}">
                <a16:creationId xmlns:a16="http://schemas.microsoft.com/office/drawing/2014/main" id="{DA91A149-33A4-4A52-B5F2-A1AC068C6944}"/>
              </a:ext>
            </a:extLst>
          </p:cNvPr>
          <p:cNvSpPr txBox="1"/>
          <p:nvPr/>
        </p:nvSpPr>
        <p:spPr>
          <a:xfrm>
            <a:off x="613737" y="5621148"/>
            <a:ext cx="10740063" cy="954107"/>
          </a:xfrm>
          <a:prstGeom prst="rect">
            <a:avLst/>
          </a:prstGeom>
          <a:noFill/>
        </p:spPr>
        <p:txBody>
          <a:bodyPr wrap="square" rtlCol="0">
            <a:spAutoFit/>
          </a:bodyPr>
          <a:lstStyle/>
          <a:p>
            <a:r>
              <a:rPr lang="en-US" sz="2800" b="1" dirty="0">
                <a:solidFill>
                  <a:srgbClr val="663300"/>
                </a:solidFill>
                <a:latin typeface="Times New Roman" panose="02020603050405020304" pitchFamily="18" charset="0"/>
                <a:cs typeface="Times New Roman" panose="02020603050405020304" pitchFamily="18" charset="0"/>
              </a:rPr>
              <a:t>Keep to plans for which you have a means of </a:t>
            </a:r>
            <a:r>
              <a:rPr lang="en-US" sz="2800" b="1" u="sng" dirty="0">
                <a:solidFill>
                  <a:srgbClr val="663300"/>
                </a:solidFill>
                <a:latin typeface="Times New Roman" panose="02020603050405020304" pitchFamily="18" charset="0"/>
                <a:cs typeface="Times New Roman" panose="02020603050405020304" pitchFamily="18" charset="0"/>
              </a:rPr>
              <a:t>assessment</a:t>
            </a:r>
            <a:r>
              <a:rPr lang="en-US" sz="2800" b="1" dirty="0">
                <a:solidFill>
                  <a:srgbClr val="663300"/>
                </a:solidFill>
                <a:latin typeface="Times New Roman" panose="02020603050405020304" pitchFamily="18" charset="0"/>
                <a:cs typeface="Times New Roman" panose="02020603050405020304" pitchFamily="18" charset="0"/>
              </a:rPr>
              <a:t> of progress compared to expectations and </a:t>
            </a:r>
            <a:r>
              <a:rPr lang="en-US" sz="2800" b="1" u="sng" dirty="0">
                <a:solidFill>
                  <a:srgbClr val="663300"/>
                </a:solidFill>
                <a:latin typeface="Times New Roman" panose="02020603050405020304" pitchFamily="18" charset="0"/>
                <a:cs typeface="Times New Roman" panose="02020603050405020304" pitchFamily="18" charset="0"/>
              </a:rPr>
              <a:t>accountability</a:t>
            </a:r>
            <a:r>
              <a:rPr lang="en-US" sz="2800" b="1" dirty="0">
                <a:solidFill>
                  <a:srgbClr val="663300"/>
                </a:solidFill>
                <a:latin typeface="Times New Roman" panose="02020603050405020304" pitchFamily="18" charset="0"/>
                <a:cs typeface="Times New Roman" panose="02020603050405020304" pitchFamily="18" charset="0"/>
              </a:rPr>
              <a:t> for progress.</a:t>
            </a:r>
            <a:endParaRPr lang="en-US" sz="2800" b="1"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01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8408"/>
          </a:xfrm>
        </p:spPr>
        <p:txBody>
          <a:bodyPr>
            <a:normAutofit/>
          </a:bodyPr>
          <a:lstStyle/>
          <a:p>
            <a:pPr algn="ctr"/>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Yale Mission</a:t>
            </a:r>
          </a:p>
        </p:txBody>
      </p:sp>
      <p:sp>
        <p:nvSpPr>
          <p:cNvPr id="9" name="Slide Number Placeholder 2"/>
          <p:cNvSpPr>
            <a:spLocks noGrp="1"/>
          </p:cNvSpPr>
          <p:nvPr>
            <p:ph type="sldNum" sz="quarter" idx="10"/>
          </p:nvPr>
        </p:nvSpPr>
        <p:spPr>
          <a:xfrm>
            <a:off x="1524000" y="6400800"/>
            <a:ext cx="617538" cy="457200"/>
          </a:xfrm>
          <a:noFill/>
        </p:spPr>
        <p:txBody>
          <a:bodyPr/>
          <a:lstStyle/>
          <a:p>
            <a:fld id="{9D2A9281-097F-475B-A42A-0D7216F3F08B}" type="slidenum">
              <a:rPr lang="en-US" smtClean="0">
                <a:solidFill>
                  <a:schemeClr val="bg2"/>
                </a:solidFill>
              </a:rPr>
              <a:pPr/>
              <a:t>2</a:t>
            </a:fld>
            <a:endParaRPr lang="en-US" dirty="0">
              <a:solidFill>
                <a:schemeClr val="bg2"/>
              </a:solidFill>
            </a:endParaRPr>
          </a:p>
        </p:txBody>
      </p:sp>
      <p:sp>
        <p:nvSpPr>
          <p:cNvPr id="10" name="Text Box 3">
            <a:extLst>
              <a:ext uri="{FF2B5EF4-FFF2-40B4-BE49-F238E27FC236}">
                <a16:creationId xmlns:a16="http://schemas.microsoft.com/office/drawing/2014/main" id="{B25A2239-F588-4EF8-A10A-337228E20453}"/>
              </a:ext>
            </a:extLst>
          </p:cNvPr>
          <p:cNvSpPr txBox="1">
            <a:spLocks noChangeArrowheads="1"/>
          </p:cNvSpPr>
          <p:nvPr/>
        </p:nvSpPr>
        <p:spPr bwMode="auto">
          <a:xfrm>
            <a:off x="928395" y="1228795"/>
            <a:ext cx="10189029" cy="2677656"/>
          </a:xfrm>
          <a:prstGeom prst="rect">
            <a:avLst/>
          </a:prstGeom>
          <a:noFill/>
          <a:ln w="12700" algn="ctr">
            <a:noFill/>
            <a:miter lim="800000"/>
            <a:headEnd/>
            <a:tailEnd/>
          </a:ln>
          <a:effectLst/>
        </p:spPr>
        <p:txBody>
          <a:bodyPr wrap="square">
            <a:spAutoFit/>
          </a:bodyPr>
          <a:lstStyle/>
          <a:p>
            <a:pPr defTabSz="865188"/>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“Yale is committed to improving the world today and for future generations through outstanding research and scholarship, education, preservation, and practice. Yale educates aspiring leaders worldwide who serve all sectors of society. We carry out this mission through the free exchange of ideas in an ethical, interdependent, and diverse community of faculty, staff, students, and alumni.”</a:t>
            </a:r>
            <a:endParaRPr 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2A80FEE-FBC6-4F5C-B7DE-6B4323DF7616}"/>
              </a:ext>
            </a:extLst>
          </p:cNvPr>
          <p:cNvSpPr txBox="1"/>
          <p:nvPr/>
        </p:nvSpPr>
        <p:spPr>
          <a:xfrm>
            <a:off x="345233" y="4189445"/>
            <a:ext cx="11355354" cy="523220"/>
          </a:xfrm>
          <a:prstGeom prst="rect">
            <a:avLst/>
          </a:prstGeom>
          <a:noFill/>
        </p:spPr>
        <p:txBody>
          <a:bodyPr wrap="square" rtlCol="0">
            <a:spAutoFit/>
          </a:bodyPr>
          <a:lstStyle/>
          <a:p>
            <a:r>
              <a:rPr lang="en-US" sz="2800" b="1" i="1" dirty="0">
                <a:latin typeface="Times New Roman" panose="02020603050405020304" pitchFamily="18" charset="0"/>
                <a:cs typeface="Times New Roman" panose="02020603050405020304" pitchFamily="18" charset="0"/>
              </a:rPr>
              <a:t>Student demographics are changing to better reflect national demographics.</a:t>
            </a:r>
          </a:p>
        </p:txBody>
      </p:sp>
      <p:sp>
        <p:nvSpPr>
          <p:cNvPr id="4" name="TextBox 3">
            <a:extLst>
              <a:ext uri="{FF2B5EF4-FFF2-40B4-BE49-F238E27FC236}">
                <a16:creationId xmlns:a16="http://schemas.microsoft.com/office/drawing/2014/main" id="{A40350CB-20DF-4DF4-8D79-4AD25374B3AE}"/>
              </a:ext>
            </a:extLst>
          </p:cNvPr>
          <p:cNvSpPr txBox="1"/>
          <p:nvPr/>
        </p:nvSpPr>
        <p:spPr>
          <a:xfrm>
            <a:off x="349202" y="4995659"/>
            <a:ext cx="11355354" cy="523220"/>
          </a:xfrm>
          <a:prstGeom prst="rect">
            <a:avLst/>
          </a:prstGeom>
          <a:noFill/>
        </p:spPr>
        <p:txBody>
          <a:bodyPr wrap="square" rtlCol="0">
            <a:spAutoFit/>
          </a:bodyPr>
          <a:lstStyle/>
          <a:p>
            <a:r>
              <a:rPr lang="en-US" sz="2800" b="1" i="1" dirty="0">
                <a:latin typeface="Times New Roman" panose="02020603050405020304" pitchFamily="18" charset="0"/>
                <a:cs typeface="Times New Roman" panose="02020603050405020304" pitchFamily="18" charset="0"/>
              </a:rPr>
              <a:t>Staff demographics have also changed, although not as much.</a:t>
            </a:r>
          </a:p>
        </p:txBody>
      </p:sp>
      <p:sp>
        <p:nvSpPr>
          <p:cNvPr id="6" name="TextBox 5">
            <a:extLst>
              <a:ext uri="{FF2B5EF4-FFF2-40B4-BE49-F238E27FC236}">
                <a16:creationId xmlns:a16="http://schemas.microsoft.com/office/drawing/2014/main" id="{55079942-01D2-4F99-AF87-DA0E9BF49ACB}"/>
              </a:ext>
            </a:extLst>
          </p:cNvPr>
          <p:cNvSpPr txBox="1"/>
          <p:nvPr/>
        </p:nvSpPr>
        <p:spPr>
          <a:xfrm>
            <a:off x="345233" y="5801873"/>
            <a:ext cx="11355354" cy="523220"/>
          </a:xfrm>
          <a:prstGeom prst="rect">
            <a:avLst/>
          </a:prstGeom>
          <a:noFill/>
        </p:spPr>
        <p:txBody>
          <a:bodyPr wrap="square" rtlCol="0">
            <a:spAutoFit/>
          </a:bodyPr>
          <a:lstStyle/>
          <a:p>
            <a:r>
              <a:rPr lang="en-US" sz="2800" b="1" i="1" dirty="0">
                <a:latin typeface="Times New Roman" panose="02020603050405020304" pitchFamily="18" charset="0"/>
                <a:cs typeface="Times New Roman" panose="02020603050405020304" pitchFamily="18" charset="0"/>
              </a:rPr>
              <a:t>Faculty demographics are nearly stagnant over the past two decades.</a:t>
            </a:r>
          </a:p>
        </p:txBody>
      </p:sp>
    </p:spTree>
    <p:extLst>
      <p:ext uri="{BB962C8B-B14F-4D97-AF65-F5344CB8AC3E}">
        <p14:creationId xmlns:p14="http://schemas.microsoft.com/office/powerpoint/2010/main" val="367004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78408"/>
          </a:xfrm>
        </p:spPr>
        <p:txBody>
          <a:bodyPr>
            <a:normAutofit/>
          </a:bodyPr>
          <a:lstStyle/>
          <a:p>
            <a:pPr algn="ctr"/>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Connection of Diversity and Excellence</a:t>
            </a:r>
          </a:p>
        </p:txBody>
      </p:sp>
      <p:sp>
        <p:nvSpPr>
          <p:cNvPr id="9" name="Slide Number Placeholder 2"/>
          <p:cNvSpPr>
            <a:spLocks noGrp="1"/>
          </p:cNvSpPr>
          <p:nvPr>
            <p:ph type="sldNum" sz="quarter" idx="10"/>
          </p:nvPr>
        </p:nvSpPr>
        <p:spPr>
          <a:xfrm>
            <a:off x="1524000" y="6400800"/>
            <a:ext cx="617538" cy="457200"/>
          </a:xfrm>
          <a:noFill/>
        </p:spPr>
        <p:txBody>
          <a:bodyPr/>
          <a:lstStyle/>
          <a:p>
            <a:fld id="{9D2A9281-097F-475B-A42A-0D7216F3F08B}" type="slidenum">
              <a:rPr lang="en-US" smtClean="0">
                <a:solidFill>
                  <a:schemeClr val="bg2"/>
                </a:solidFill>
              </a:rPr>
              <a:pPr/>
              <a:t>3</a:t>
            </a:fld>
            <a:endParaRPr lang="en-US" dirty="0">
              <a:solidFill>
                <a:schemeClr val="bg2"/>
              </a:solidFill>
            </a:endParaRPr>
          </a:p>
        </p:txBody>
      </p:sp>
      <p:sp>
        <p:nvSpPr>
          <p:cNvPr id="10" name="Text Box 3">
            <a:extLst>
              <a:ext uri="{FF2B5EF4-FFF2-40B4-BE49-F238E27FC236}">
                <a16:creationId xmlns:a16="http://schemas.microsoft.com/office/drawing/2014/main" id="{B25A2239-F588-4EF8-A10A-337228E20453}"/>
              </a:ext>
            </a:extLst>
          </p:cNvPr>
          <p:cNvSpPr txBox="1">
            <a:spLocks noChangeArrowheads="1"/>
          </p:cNvSpPr>
          <p:nvPr/>
        </p:nvSpPr>
        <p:spPr bwMode="auto">
          <a:xfrm>
            <a:off x="1524001" y="853929"/>
            <a:ext cx="8810714" cy="954107"/>
          </a:xfrm>
          <a:prstGeom prst="rect">
            <a:avLst/>
          </a:prstGeom>
          <a:noFill/>
          <a:ln w="12700" algn="ctr">
            <a:noFill/>
            <a:miter lim="800000"/>
            <a:headEnd/>
            <a:tailEnd/>
          </a:ln>
          <a:effectLst/>
        </p:spPr>
        <p:txBody>
          <a:bodyPr wrap="square">
            <a:spAutoFit/>
          </a:bodyPr>
          <a:lstStyle/>
          <a:p>
            <a:pPr defTabSz="865188"/>
            <a:r>
              <a:rPr lang="en-US" sz="2800" dirty="0">
                <a:solidFill>
                  <a:srgbClr val="990000"/>
                </a:solidFill>
                <a:latin typeface="Times New Roman" panose="02020603050405020304" pitchFamily="18" charset="0"/>
                <a:cs typeface="Times New Roman" panose="02020603050405020304" pitchFamily="18" charset="0"/>
              </a:rPr>
              <a:t>Improving faculty diversity is expected to impact learning and research at Yale and beyond</a:t>
            </a:r>
            <a:endParaRPr lang="en-US" sz="2800" b="1" dirty="0">
              <a:solidFill>
                <a:srgbClr val="990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591F777-D707-4F0E-A014-BB5C258FFF75}"/>
              </a:ext>
            </a:extLst>
          </p:cNvPr>
          <p:cNvSpPr txBox="1"/>
          <p:nvPr/>
        </p:nvSpPr>
        <p:spPr>
          <a:xfrm>
            <a:off x="1324708" y="1841243"/>
            <a:ext cx="9819075"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3F1A5A"/>
                </a:solidFill>
                <a:latin typeface="Times New Roman" panose="02020603050405020304" pitchFamily="18" charset="0"/>
                <a:cs typeface="Times New Roman" panose="02020603050405020304" pitchFamily="18" charset="0"/>
                <a:hlinkClick r:id="rId3"/>
              </a:rPr>
              <a:t>Increases student retention</a:t>
            </a:r>
            <a:r>
              <a:rPr lang="en-US" sz="2400" dirty="0">
                <a:solidFill>
                  <a:srgbClr val="3F1A5A"/>
                </a:solidFill>
                <a:latin typeface="Times New Roman" panose="02020603050405020304" pitchFamily="18" charset="0"/>
                <a:cs typeface="Times New Roman" panose="02020603050405020304" pitchFamily="18" charset="0"/>
              </a:rPr>
              <a:t> and persistence in fields of study</a:t>
            </a:r>
          </a:p>
          <a:p>
            <a:endParaRPr lang="en-US" sz="2400" dirty="0">
              <a:solidFill>
                <a:srgbClr val="3F1A5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3F1A5A"/>
                </a:solidFill>
                <a:latin typeface="Times New Roman" panose="02020603050405020304" pitchFamily="18" charset="0"/>
                <a:cs typeface="Times New Roman" panose="02020603050405020304" pitchFamily="18" charset="0"/>
                <a:hlinkClick r:id="rId4"/>
              </a:rPr>
              <a:t>Research shows</a:t>
            </a:r>
            <a:r>
              <a:rPr lang="en-US" sz="2400" dirty="0">
                <a:solidFill>
                  <a:srgbClr val="3F1A5A"/>
                </a:solidFill>
                <a:latin typeface="Times New Roman" panose="02020603050405020304" pitchFamily="18" charset="0"/>
                <a:cs typeface="Times New Roman" panose="02020603050405020304" pitchFamily="18" charset="0"/>
              </a:rPr>
              <a:t> more diverse faculty tend to increase global issues considered for research and teaching.  Students exposed to global issues are more likely to engage (higher attendance and achievement) and are twice as likely to take personal social action on such issues after graduation</a:t>
            </a:r>
          </a:p>
          <a:p>
            <a:pPr marL="342900" indent="-342900">
              <a:buFont typeface="Arial" panose="020B0604020202020204" pitchFamily="34" charset="0"/>
              <a:buChar char="•"/>
            </a:pPr>
            <a:endParaRPr lang="en-US" sz="2400" dirty="0">
              <a:solidFill>
                <a:srgbClr val="3F1A5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3F1A5A"/>
                </a:solidFill>
                <a:latin typeface="Times New Roman" panose="02020603050405020304" pitchFamily="18" charset="0"/>
                <a:cs typeface="Times New Roman" panose="02020603050405020304" pitchFamily="18" charset="0"/>
              </a:rPr>
              <a:t>Education within a diverse setting </a:t>
            </a:r>
            <a:r>
              <a:rPr lang="en-US" sz="2400" dirty="0">
                <a:solidFill>
                  <a:srgbClr val="3F1A5A"/>
                </a:solidFill>
                <a:latin typeface="Times New Roman" panose="02020603050405020304" pitchFamily="18" charset="0"/>
                <a:cs typeface="Times New Roman" panose="02020603050405020304" pitchFamily="18" charset="0"/>
                <a:hlinkClick r:id="rId5"/>
              </a:rPr>
              <a:t>better prepares students</a:t>
            </a:r>
            <a:r>
              <a:rPr lang="en-US" sz="2400" dirty="0">
                <a:solidFill>
                  <a:srgbClr val="3F1A5A"/>
                </a:solidFill>
                <a:latin typeface="Times New Roman" panose="02020603050405020304" pitchFamily="18" charset="0"/>
                <a:cs typeface="Times New Roman" panose="02020603050405020304" pitchFamily="18" charset="0"/>
              </a:rPr>
              <a:t> to be good citizens in an increasingly complex, pluralistic society</a:t>
            </a:r>
          </a:p>
          <a:p>
            <a:pPr marL="342900" indent="-342900">
              <a:buFont typeface="Arial" panose="020B0604020202020204" pitchFamily="34" charset="0"/>
              <a:buChar char="•"/>
            </a:pPr>
            <a:endParaRPr lang="en-US" sz="2400" dirty="0">
              <a:solidFill>
                <a:srgbClr val="3F1A5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3F1A5A"/>
                </a:solidFill>
                <a:latin typeface="Times New Roman" panose="02020603050405020304" pitchFamily="18" charset="0"/>
                <a:cs typeface="Times New Roman" panose="02020603050405020304" pitchFamily="18" charset="0"/>
                <a:hlinkClick r:id="rId6"/>
              </a:rPr>
              <a:t>Decades of research</a:t>
            </a:r>
            <a:r>
              <a:rPr lang="en-US" sz="2400" dirty="0">
                <a:solidFill>
                  <a:srgbClr val="3F1A5A"/>
                </a:solidFill>
                <a:latin typeface="Times New Roman" panose="02020603050405020304" pitchFamily="18" charset="0"/>
                <a:cs typeface="Times New Roman" panose="02020603050405020304" pitchFamily="18" charset="0"/>
              </a:rPr>
              <a:t> by organizational scientists, psychologists, sociologists, economists and demographers show that socially diverse groups are more innovative than homogeneous groups</a:t>
            </a:r>
          </a:p>
        </p:txBody>
      </p:sp>
    </p:spTree>
    <p:extLst>
      <p:ext uri="{BB962C8B-B14F-4D97-AF65-F5344CB8AC3E}">
        <p14:creationId xmlns:p14="http://schemas.microsoft.com/office/powerpoint/2010/main" val="121574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978408"/>
          </a:xfrm>
        </p:spPr>
        <p:txBody>
          <a:bodyPr>
            <a:normAutofit/>
          </a:bodyPr>
          <a:lstStyle/>
          <a:p>
            <a:pPr algn="ctr"/>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Diversity, Inclusion, and Equity</a:t>
            </a:r>
          </a:p>
        </p:txBody>
      </p:sp>
      <p:sp>
        <p:nvSpPr>
          <p:cNvPr id="9" name="Slide Number Placeholder 2"/>
          <p:cNvSpPr>
            <a:spLocks noGrp="1"/>
          </p:cNvSpPr>
          <p:nvPr>
            <p:ph type="sldNum" sz="quarter" idx="4294967295"/>
          </p:nvPr>
        </p:nvSpPr>
        <p:spPr>
          <a:xfrm>
            <a:off x="1524000" y="6400800"/>
            <a:ext cx="617538" cy="457200"/>
          </a:xfrm>
          <a:noFill/>
        </p:spPr>
        <p:txBody>
          <a:bodyPr/>
          <a:lstStyle/>
          <a:p>
            <a:fld id="{9D2A9281-097F-475B-A42A-0D7216F3F08B}" type="slidenum">
              <a:rPr lang="en-US" smtClean="0">
                <a:solidFill>
                  <a:schemeClr val="bg2"/>
                </a:solidFill>
              </a:rPr>
              <a:pPr/>
              <a:t>4</a:t>
            </a:fld>
            <a:endParaRPr lang="en-US" dirty="0">
              <a:solidFill>
                <a:schemeClr val="bg2"/>
              </a:solidFill>
            </a:endParaRPr>
          </a:p>
        </p:txBody>
      </p:sp>
      <p:sp>
        <p:nvSpPr>
          <p:cNvPr id="10" name="Text Box 3">
            <a:extLst>
              <a:ext uri="{FF2B5EF4-FFF2-40B4-BE49-F238E27FC236}">
                <a16:creationId xmlns:a16="http://schemas.microsoft.com/office/drawing/2014/main" id="{B25A2239-F588-4EF8-A10A-337228E20453}"/>
              </a:ext>
            </a:extLst>
          </p:cNvPr>
          <p:cNvSpPr txBox="1">
            <a:spLocks noChangeArrowheads="1"/>
          </p:cNvSpPr>
          <p:nvPr/>
        </p:nvSpPr>
        <p:spPr bwMode="auto">
          <a:xfrm>
            <a:off x="1832765" y="978408"/>
            <a:ext cx="8411024" cy="523220"/>
          </a:xfrm>
          <a:prstGeom prst="rect">
            <a:avLst/>
          </a:prstGeom>
          <a:noFill/>
          <a:ln w="12700" algn="ctr">
            <a:noFill/>
            <a:miter lim="800000"/>
            <a:headEnd/>
            <a:tailEnd/>
          </a:ln>
          <a:effectLst/>
        </p:spPr>
        <p:txBody>
          <a:bodyPr wrap="square">
            <a:spAutoFit/>
          </a:bodyPr>
          <a:lstStyle/>
          <a:p>
            <a:pPr defTabSz="865188"/>
            <a:r>
              <a:rPr lang="en-US" sz="2800" dirty="0">
                <a:latin typeface="Times New Roman" panose="02020603050405020304" pitchFamily="18" charset="0"/>
                <a:cs typeface="Times New Roman" panose="02020603050405020304" pitchFamily="18" charset="0"/>
              </a:rPr>
              <a:t>What are we looking for to improve faculty diversity?</a:t>
            </a:r>
            <a:endParaRPr lang="en-US" sz="28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591F777-D707-4F0E-A014-BB5C258FFF75}"/>
              </a:ext>
            </a:extLst>
          </p:cNvPr>
          <p:cNvSpPr txBox="1"/>
          <p:nvPr/>
        </p:nvSpPr>
        <p:spPr>
          <a:xfrm>
            <a:off x="1975562" y="2904774"/>
            <a:ext cx="8240875"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3F1A5A"/>
                </a:solidFill>
                <a:latin typeface="Times New Roman" panose="02020603050405020304" pitchFamily="18" charset="0"/>
                <a:cs typeface="Times New Roman" panose="02020603050405020304" pitchFamily="18" charset="0"/>
              </a:rPr>
              <a:t>Increasing the range of racial, ethnic, dimensions of dis/ability, socioeconomic, geographic, gender, gender identity, sexual orientation, veteran status and national origins acknowledges societal forces</a:t>
            </a:r>
          </a:p>
        </p:txBody>
      </p:sp>
      <p:sp>
        <p:nvSpPr>
          <p:cNvPr id="8" name="TextBox 7">
            <a:extLst>
              <a:ext uri="{FF2B5EF4-FFF2-40B4-BE49-F238E27FC236}">
                <a16:creationId xmlns:a16="http://schemas.microsoft.com/office/drawing/2014/main" id="{1591F777-D707-4F0E-A014-BB5C258FFF75}"/>
              </a:ext>
            </a:extLst>
          </p:cNvPr>
          <p:cNvSpPr txBox="1"/>
          <p:nvPr/>
        </p:nvSpPr>
        <p:spPr>
          <a:xfrm>
            <a:off x="1975563" y="1519536"/>
            <a:ext cx="8411025"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C00000"/>
                </a:solidFill>
                <a:latin typeface="Times New Roman" panose="02020603050405020304" pitchFamily="18" charset="0"/>
                <a:cs typeface="Times New Roman" panose="02020603050405020304" pitchFamily="18" charset="0"/>
              </a:rPr>
              <a:t>People with differing opinions, social experiences, political and religious beliefs, heritages and life experiences is what improving diversity adds to our research, teaching and service</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6368" y="5723206"/>
            <a:ext cx="1031632" cy="1134795"/>
          </a:xfrm>
          <a:prstGeom prst="rect">
            <a:avLst/>
          </a:prstGeom>
        </p:spPr>
      </p:pic>
      <p:pic>
        <p:nvPicPr>
          <p:cNvPr id="14" name="Picture 13">
            <a:extLst>
              <a:ext uri="{FF2B5EF4-FFF2-40B4-BE49-F238E27FC236}">
                <a16:creationId xmlns:a16="http://schemas.microsoft.com/office/drawing/2014/main" id="{B820A988-5818-4872-B62B-B225D6F852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4552873"/>
            <a:ext cx="4460033" cy="2305127"/>
          </a:xfrm>
          <a:prstGeom prst="rect">
            <a:avLst/>
          </a:prstGeom>
        </p:spPr>
      </p:pic>
    </p:spTree>
    <p:extLst>
      <p:ext uri="{BB962C8B-B14F-4D97-AF65-F5344CB8AC3E}">
        <p14:creationId xmlns:p14="http://schemas.microsoft.com/office/powerpoint/2010/main" val="334382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2D785-1881-4F2E-8D70-231900B7A3CC}"/>
              </a:ext>
            </a:extLst>
          </p:cNvPr>
          <p:cNvSpPr>
            <a:spLocks noGrp="1"/>
          </p:cNvSpPr>
          <p:nvPr>
            <p:ph type="ctrTitle"/>
          </p:nvPr>
        </p:nvSpPr>
        <p:spPr>
          <a:xfrm>
            <a:off x="1454426" y="0"/>
            <a:ext cx="9144000" cy="1013791"/>
          </a:xfrm>
        </p:spPr>
        <p:txBody>
          <a:bodyPr>
            <a:normAutofit/>
          </a:bodyPr>
          <a:lstStyle/>
          <a:p>
            <a:r>
              <a:rPr lang="en-US" sz="4800" dirty="0">
                <a:latin typeface="Times New Roman" panose="02020603050405020304" pitchFamily="18" charset="0"/>
                <a:cs typeface="Times New Roman" panose="02020603050405020304" pitchFamily="18" charset="0"/>
              </a:rPr>
              <a:t>From the National Academies Press</a:t>
            </a:r>
          </a:p>
        </p:txBody>
      </p:sp>
      <p:sp>
        <p:nvSpPr>
          <p:cNvPr id="7" name="TextBox 6">
            <a:extLst>
              <a:ext uri="{FF2B5EF4-FFF2-40B4-BE49-F238E27FC236}">
                <a16:creationId xmlns:a16="http://schemas.microsoft.com/office/drawing/2014/main" id="{8406FF30-554C-496C-9828-A7A77B7C3D47}"/>
              </a:ext>
            </a:extLst>
          </p:cNvPr>
          <p:cNvSpPr txBox="1"/>
          <p:nvPr/>
        </p:nvSpPr>
        <p:spPr>
          <a:xfrm>
            <a:off x="635725" y="1177931"/>
            <a:ext cx="10920549" cy="3108543"/>
          </a:xfrm>
          <a:prstGeom prst="rect">
            <a:avLst/>
          </a:prstGeom>
          <a:noFill/>
        </p:spPr>
        <p:txBody>
          <a:bodyPr wrap="square" rtlCol="0">
            <a:spAutoFit/>
          </a:bodyPr>
          <a:lstStyle/>
          <a:p>
            <a:r>
              <a:rPr lang="en-US" sz="2800" b="0" i="0" dirty="0">
                <a:solidFill>
                  <a:srgbClr val="444444"/>
                </a:solidFill>
                <a:effectLst/>
                <a:latin typeface="arial" panose="020B0604020202020204" pitchFamily="34" charset="0"/>
              </a:rPr>
              <a:t>“…we must continue to drive bias, discrimination, and harassment out of our institutions and society. Despite decades of research, funding, and programs dedicated to increasing the representation of women in science, engineering, technology, mathematics and medicine, the numbers, particularly in leadership roles, have remained low or stagnant in many fields, particularly among women of color.”</a:t>
            </a:r>
            <a:endParaRPr lang="en-US" sz="2800" dirty="0"/>
          </a:p>
        </p:txBody>
      </p:sp>
      <p:sp>
        <p:nvSpPr>
          <p:cNvPr id="8" name="TextBox 7">
            <a:extLst>
              <a:ext uri="{FF2B5EF4-FFF2-40B4-BE49-F238E27FC236}">
                <a16:creationId xmlns:a16="http://schemas.microsoft.com/office/drawing/2014/main" id="{B8A6AC14-A610-4E77-AF11-52EA8478B9CA}"/>
              </a:ext>
            </a:extLst>
          </p:cNvPr>
          <p:cNvSpPr txBox="1"/>
          <p:nvPr/>
        </p:nvSpPr>
        <p:spPr>
          <a:xfrm>
            <a:off x="635725" y="4363528"/>
            <a:ext cx="10964092" cy="1815882"/>
          </a:xfrm>
          <a:prstGeom prst="rect">
            <a:avLst/>
          </a:prstGeom>
          <a:noFill/>
        </p:spPr>
        <p:txBody>
          <a:bodyPr wrap="square" rtlCol="0">
            <a:spAutoFit/>
          </a:bodyPr>
          <a:lstStyle/>
          <a:p>
            <a:r>
              <a:rPr lang="en-US" sz="2800" dirty="0">
                <a:solidFill>
                  <a:srgbClr val="C00000"/>
                </a:solidFill>
                <a:latin typeface="Arial" panose="020B0604020202020204" pitchFamily="34" charset="0"/>
                <a:cs typeface="Arial" panose="020B0604020202020204" pitchFamily="34" charset="0"/>
              </a:rPr>
              <a:t>“The bulk of evidence indicates that underrepresentation of women in STEMM is driven by a wide range of structural, cultural, and institutional patterns of bias, discrimination, and inequity that do not affect men of comparable ability and training…”</a:t>
            </a:r>
          </a:p>
        </p:txBody>
      </p:sp>
      <p:grpSp>
        <p:nvGrpSpPr>
          <p:cNvPr id="5" name="Group 4">
            <a:extLst>
              <a:ext uri="{FF2B5EF4-FFF2-40B4-BE49-F238E27FC236}">
                <a16:creationId xmlns:a16="http://schemas.microsoft.com/office/drawing/2014/main" id="{690B765D-3CFC-46F9-A033-FB47A7212EB8}"/>
              </a:ext>
            </a:extLst>
          </p:cNvPr>
          <p:cNvGrpSpPr/>
          <p:nvPr/>
        </p:nvGrpSpPr>
        <p:grpSpPr>
          <a:xfrm>
            <a:off x="1767840" y="4354286"/>
            <a:ext cx="8107680" cy="1776548"/>
            <a:chOff x="1767840" y="4354286"/>
            <a:chExt cx="8107680" cy="1776548"/>
          </a:xfrm>
        </p:grpSpPr>
        <p:sp>
          <p:nvSpPr>
            <p:cNvPr id="3" name="Rectangle 2">
              <a:extLst>
                <a:ext uri="{FF2B5EF4-FFF2-40B4-BE49-F238E27FC236}">
                  <a16:creationId xmlns:a16="http://schemas.microsoft.com/office/drawing/2014/main" id="{9D999910-03A2-4E92-A3A6-C5A50B783A13}"/>
                </a:ext>
              </a:extLst>
            </p:cNvPr>
            <p:cNvSpPr/>
            <p:nvPr/>
          </p:nvSpPr>
          <p:spPr>
            <a:xfrm>
              <a:off x="1767840" y="4354286"/>
              <a:ext cx="8107680" cy="1776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70E84B7-EB29-4FAE-B9FC-029FF03A785C}"/>
                </a:ext>
              </a:extLst>
            </p:cNvPr>
            <p:cNvSpPr txBox="1"/>
            <p:nvPr/>
          </p:nvSpPr>
          <p:spPr>
            <a:xfrm>
              <a:off x="1881051" y="4558716"/>
              <a:ext cx="7881257" cy="1200329"/>
            </a:xfrm>
            <a:prstGeom prst="rect">
              <a:avLst/>
            </a:prstGeom>
            <a:noFill/>
          </p:spPr>
          <p:txBody>
            <a:bodyPr wrap="square" rtlCol="0">
              <a:spAutoFit/>
            </a:bodyPr>
            <a:lstStyle/>
            <a:p>
              <a:r>
                <a:rPr lang="en-US" sz="2400" dirty="0"/>
                <a:t>“These factors are often experienced more overtly and intensely by women of intersecting identities, such as women of color, women with disabilities, and LGBTQIA women”</a:t>
              </a:r>
            </a:p>
          </p:txBody>
        </p:sp>
      </p:grpSp>
    </p:spTree>
    <p:extLst>
      <p:ext uri="{BB962C8B-B14F-4D97-AF65-F5344CB8AC3E}">
        <p14:creationId xmlns:p14="http://schemas.microsoft.com/office/powerpoint/2010/main" val="384152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8316" y="880098"/>
            <a:ext cx="4612820" cy="2176674"/>
          </a:xfrm>
          <a:prstGeom prst="rect">
            <a:avLst/>
          </a:prstGeom>
        </p:spPr>
      </p:pic>
      <p:sp>
        <p:nvSpPr>
          <p:cNvPr id="2" name="Title 1"/>
          <p:cNvSpPr>
            <a:spLocks noGrp="1"/>
          </p:cNvSpPr>
          <p:nvPr>
            <p:ph type="title"/>
          </p:nvPr>
        </p:nvSpPr>
        <p:spPr>
          <a:xfrm>
            <a:off x="1524000" y="0"/>
            <a:ext cx="9144000" cy="978408"/>
          </a:xfrm>
        </p:spPr>
        <p:txBody>
          <a:bodyPr>
            <a:normAutofit/>
          </a:bodyPr>
          <a:lstStyle/>
          <a:p>
            <a:pPr algn="ctr"/>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Challenge of Achieving Diversity</a:t>
            </a:r>
          </a:p>
        </p:txBody>
      </p:sp>
      <p:sp>
        <p:nvSpPr>
          <p:cNvPr id="9" name="Slide Number Placeholder 2"/>
          <p:cNvSpPr>
            <a:spLocks noGrp="1"/>
          </p:cNvSpPr>
          <p:nvPr>
            <p:ph type="sldNum" sz="quarter" idx="4294967295"/>
          </p:nvPr>
        </p:nvSpPr>
        <p:spPr>
          <a:xfrm>
            <a:off x="1524000" y="6400800"/>
            <a:ext cx="617538" cy="457200"/>
          </a:xfrm>
          <a:noFill/>
        </p:spPr>
        <p:txBody>
          <a:bodyPr/>
          <a:lstStyle/>
          <a:p>
            <a:fld id="{9D2A9281-097F-475B-A42A-0D7216F3F08B}" type="slidenum">
              <a:rPr lang="en-US" smtClean="0">
                <a:solidFill>
                  <a:schemeClr val="bg2"/>
                </a:solidFill>
              </a:rPr>
              <a:pPr/>
              <a:t>6</a:t>
            </a:fld>
            <a:endParaRPr lang="en-US" dirty="0">
              <a:solidFill>
                <a:schemeClr val="bg2"/>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6368" y="5723206"/>
            <a:ext cx="1031632" cy="1134795"/>
          </a:xfrm>
          <a:prstGeom prst="rect">
            <a:avLst/>
          </a:prstGeom>
        </p:spPr>
      </p:pic>
      <p:sp>
        <p:nvSpPr>
          <p:cNvPr id="17" name="TextBox 16">
            <a:extLst>
              <a:ext uri="{FF2B5EF4-FFF2-40B4-BE49-F238E27FC236}">
                <a16:creationId xmlns:a16="http://schemas.microsoft.com/office/drawing/2014/main" id="{77FF3ADB-CB90-4462-8436-B5335A9F2F24}"/>
              </a:ext>
            </a:extLst>
          </p:cNvPr>
          <p:cNvSpPr txBox="1"/>
          <p:nvPr/>
        </p:nvSpPr>
        <p:spPr>
          <a:xfrm>
            <a:off x="2141539" y="3235211"/>
            <a:ext cx="7970807" cy="523220"/>
          </a:xfrm>
          <a:prstGeom prst="rect">
            <a:avLst/>
          </a:prstGeom>
          <a:noFill/>
        </p:spPr>
        <p:txBody>
          <a:bodyPr wrap="square" rtlCol="0">
            <a:spAutoFit/>
          </a:bodyPr>
          <a:lstStyle/>
          <a:p>
            <a:r>
              <a:rPr lang="en-US" sz="2800" dirty="0">
                <a:solidFill>
                  <a:srgbClr val="3F1A5A"/>
                </a:solidFill>
                <a:latin typeface="Times New Roman" panose="02020603050405020304" pitchFamily="18" charset="0"/>
                <a:cs typeface="Times New Roman" panose="02020603050405020304" pitchFamily="18" charset="0"/>
              </a:rPr>
              <a:t>Why focus on diversity rather than inclusion?</a:t>
            </a:r>
          </a:p>
        </p:txBody>
      </p:sp>
      <p:sp>
        <p:nvSpPr>
          <p:cNvPr id="5" name="TextBox 4">
            <a:extLst>
              <a:ext uri="{FF2B5EF4-FFF2-40B4-BE49-F238E27FC236}">
                <a16:creationId xmlns:a16="http://schemas.microsoft.com/office/drawing/2014/main" id="{E4014CAC-355C-4AEA-AF1D-4C315F1DEA51}"/>
              </a:ext>
            </a:extLst>
          </p:cNvPr>
          <p:cNvSpPr txBox="1"/>
          <p:nvPr/>
        </p:nvSpPr>
        <p:spPr>
          <a:xfrm>
            <a:off x="7332663" y="1077239"/>
            <a:ext cx="2779683"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Why is this not the “natural” picture of academic faculty?</a:t>
            </a:r>
          </a:p>
        </p:txBody>
      </p:sp>
      <p:sp>
        <p:nvSpPr>
          <p:cNvPr id="7" name="TextBox 6">
            <a:extLst>
              <a:ext uri="{FF2B5EF4-FFF2-40B4-BE49-F238E27FC236}">
                <a16:creationId xmlns:a16="http://schemas.microsoft.com/office/drawing/2014/main" id="{1C0139D2-802F-4DB7-A375-D75C6713C93D}"/>
              </a:ext>
            </a:extLst>
          </p:cNvPr>
          <p:cNvSpPr txBox="1"/>
          <p:nvPr/>
        </p:nvSpPr>
        <p:spPr>
          <a:xfrm>
            <a:off x="2318003" y="3936871"/>
            <a:ext cx="7366958"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00FF"/>
                </a:solidFill>
                <a:latin typeface="Times New Roman" panose="02020603050405020304" pitchFamily="18" charset="0"/>
                <a:cs typeface="Times New Roman" panose="02020603050405020304" pitchFamily="18" charset="0"/>
              </a:rPr>
              <a:t>Focuses on labeling/bucketing</a:t>
            </a:r>
          </a:p>
          <a:p>
            <a:endParaRPr lang="en-US" sz="2000" dirty="0">
              <a:solidFill>
                <a:srgbClr val="0000FF"/>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000FF"/>
                </a:solidFill>
                <a:latin typeface="Times New Roman" panose="02020603050405020304" pitchFamily="18" charset="0"/>
                <a:cs typeface="Times New Roman" panose="02020603050405020304" pitchFamily="18" charset="0"/>
              </a:rPr>
              <a:t>Emphasizes differences rather than commonalities</a:t>
            </a:r>
          </a:p>
          <a:p>
            <a:endParaRPr lang="en-US" sz="2000" dirty="0">
              <a:solidFill>
                <a:srgbClr val="0000FF"/>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000FF"/>
                </a:solidFill>
                <a:latin typeface="Times New Roman" panose="02020603050405020304" pitchFamily="18" charset="0"/>
                <a:cs typeface="Times New Roman" panose="02020603050405020304" pitchFamily="18" charset="0"/>
              </a:rPr>
              <a:t>Defiance/backlash</a:t>
            </a:r>
          </a:p>
          <a:p>
            <a:endParaRPr lang="en-US" sz="2000" dirty="0">
              <a:solidFill>
                <a:srgbClr val="0000FF"/>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000FF"/>
                </a:solidFill>
                <a:latin typeface="Times New Roman" panose="02020603050405020304" pitchFamily="18" charset="0"/>
                <a:cs typeface="Times New Roman" panose="02020603050405020304" pitchFamily="18" charset="0"/>
              </a:rPr>
              <a:t>Success can be counted as assimilation, not pluralism</a:t>
            </a:r>
          </a:p>
        </p:txBody>
      </p:sp>
      <p:sp>
        <p:nvSpPr>
          <p:cNvPr id="21" name="TextBox 20">
            <a:extLst>
              <a:ext uri="{FF2B5EF4-FFF2-40B4-BE49-F238E27FC236}">
                <a16:creationId xmlns:a16="http://schemas.microsoft.com/office/drawing/2014/main" id="{3782E158-05AC-4DAA-B26C-0EB6A8C7FC52}"/>
              </a:ext>
            </a:extLst>
          </p:cNvPr>
          <p:cNvSpPr txBox="1"/>
          <p:nvPr/>
        </p:nvSpPr>
        <p:spPr>
          <a:xfrm rot="20425013">
            <a:off x="2166855" y="4189266"/>
            <a:ext cx="7669255" cy="523220"/>
          </a:xfrm>
          <a:prstGeom prst="rect">
            <a:avLst/>
          </a:prstGeom>
          <a:solidFill>
            <a:srgbClr val="FFFF00"/>
          </a:solidFill>
        </p:spPr>
        <p:txBody>
          <a:bodyPr wrap="square" rtlCol="0">
            <a:spAutoFit/>
          </a:bodyPr>
          <a:lstStyle/>
          <a:p>
            <a:pPr algn="ctr"/>
            <a:r>
              <a:rPr lang="en-US" sz="2800" dirty="0">
                <a:solidFill>
                  <a:srgbClr val="FF0000"/>
                </a:solidFill>
                <a:latin typeface="Times New Roman" panose="02020603050405020304" pitchFamily="18" charset="0"/>
                <a:cs typeface="Times New Roman" panose="02020603050405020304" pitchFamily="18" charset="0"/>
              </a:rPr>
              <a:t>Exhaustion               of ideas, people</a:t>
            </a:r>
          </a:p>
        </p:txBody>
      </p:sp>
      <p:sp>
        <p:nvSpPr>
          <p:cNvPr id="19" name="TextBox 18">
            <a:extLst>
              <a:ext uri="{FF2B5EF4-FFF2-40B4-BE49-F238E27FC236}">
                <a16:creationId xmlns:a16="http://schemas.microsoft.com/office/drawing/2014/main" id="{6F4BED4B-6EB1-4489-A21A-425BD85F996B}"/>
              </a:ext>
            </a:extLst>
          </p:cNvPr>
          <p:cNvSpPr txBox="1"/>
          <p:nvPr/>
        </p:nvSpPr>
        <p:spPr>
          <a:xfrm rot="802332">
            <a:off x="1910081" y="4377776"/>
            <a:ext cx="7669255" cy="523220"/>
          </a:xfrm>
          <a:prstGeom prst="rect">
            <a:avLst/>
          </a:prstGeom>
          <a:solidFill>
            <a:srgbClr val="FFFF00"/>
          </a:solidFill>
        </p:spPr>
        <p:txBody>
          <a:bodyPr wrap="square" rtlCol="0">
            <a:spAutoFit/>
          </a:bodyPr>
          <a:lstStyle/>
          <a:p>
            <a:pPr algn="ctr"/>
            <a:r>
              <a:rPr lang="en-US" sz="2800" dirty="0">
                <a:solidFill>
                  <a:srgbClr val="FF0000"/>
                </a:solidFill>
                <a:latin typeface="Times New Roman" panose="02020603050405020304" pitchFamily="18" charset="0"/>
                <a:cs typeface="Times New Roman" panose="02020603050405020304" pitchFamily="18" charset="0"/>
              </a:rPr>
              <a:t>Lack of success over decades of trying</a:t>
            </a:r>
          </a:p>
        </p:txBody>
      </p:sp>
    </p:spTree>
    <p:extLst>
      <p:ext uri="{BB962C8B-B14F-4D97-AF65-F5344CB8AC3E}">
        <p14:creationId xmlns:p14="http://schemas.microsoft.com/office/powerpoint/2010/main" val="341402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2"/>
            <a:extLst>
              <a:ext uri="{FF2B5EF4-FFF2-40B4-BE49-F238E27FC236}">
                <a16:creationId xmlns:a16="http://schemas.microsoft.com/office/drawing/2014/main" id="{844063B7-E57E-46CC-B302-E84115B9B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4995" y="2054658"/>
            <a:ext cx="7508022" cy="3929198"/>
          </a:xfrm>
          <a:prstGeom prst="rect">
            <a:avLst/>
          </a:prstGeom>
        </p:spPr>
      </p:pic>
      <p:sp>
        <p:nvSpPr>
          <p:cNvPr id="4" name="TextBox 3">
            <a:extLst>
              <a:ext uri="{FF2B5EF4-FFF2-40B4-BE49-F238E27FC236}">
                <a16:creationId xmlns:a16="http://schemas.microsoft.com/office/drawing/2014/main" id="{EB1C8BE4-B159-4496-AB9E-247EADFDAD4A}"/>
              </a:ext>
            </a:extLst>
          </p:cNvPr>
          <p:cNvSpPr txBox="1"/>
          <p:nvPr/>
        </p:nvSpPr>
        <p:spPr>
          <a:xfrm>
            <a:off x="0" y="54200"/>
            <a:ext cx="12192000" cy="1323439"/>
          </a:xfrm>
          <a:prstGeom prst="rect">
            <a:avLst/>
          </a:prstGeom>
          <a:noFill/>
        </p:spPr>
        <p:txBody>
          <a:bodyPr wrap="square" rtlCol="0">
            <a:spAutoFit/>
          </a:bodyPr>
          <a:lstStyle/>
          <a:p>
            <a:pPr algn="ctr"/>
            <a:r>
              <a:rPr lang="en-US" sz="4000" dirty="0">
                <a:latin typeface="Arial Black" panose="020B0A04020102020204" pitchFamily="34" charset="0"/>
              </a:rPr>
              <a:t>Studies Indicate the Problematic </a:t>
            </a:r>
            <a:r>
              <a:rPr lang="en-US" sz="4000" u="sng" dirty="0">
                <a:latin typeface="Arial Black" panose="020B0A04020102020204" pitchFamily="34" charset="0"/>
              </a:rPr>
              <a:t>Cultural</a:t>
            </a:r>
            <a:r>
              <a:rPr lang="en-US" sz="4000" dirty="0">
                <a:latin typeface="Arial Black" panose="020B0A04020102020204" pitchFamily="34" charset="0"/>
              </a:rPr>
              <a:t> Patterns Limiting Inclusion and Diversity</a:t>
            </a:r>
          </a:p>
        </p:txBody>
      </p:sp>
      <p:sp>
        <p:nvSpPr>
          <p:cNvPr id="2" name="TextBox 1">
            <a:extLst>
              <a:ext uri="{FF2B5EF4-FFF2-40B4-BE49-F238E27FC236}">
                <a16:creationId xmlns:a16="http://schemas.microsoft.com/office/drawing/2014/main" id="{65218B60-50FB-416A-99DD-A3981ECCBEC6}"/>
              </a:ext>
            </a:extLst>
          </p:cNvPr>
          <p:cNvSpPr txBox="1"/>
          <p:nvPr/>
        </p:nvSpPr>
        <p:spPr>
          <a:xfrm>
            <a:off x="1014937" y="2229394"/>
            <a:ext cx="9588137" cy="584775"/>
          </a:xfrm>
          <a:prstGeom prst="rect">
            <a:avLst/>
          </a:prstGeom>
          <a:solidFill>
            <a:srgbClr val="FFFF00"/>
          </a:solidFill>
          <a:ln w="79375">
            <a:solidFill>
              <a:srgbClr val="C00000"/>
            </a:solidFill>
          </a:ln>
        </p:spPr>
        <p:txBody>
          <a:bodyPr wrap="square" rtlCol="0">
            <a:spAutoFit/>
          </a:bodyPr>
          <a:lstStyle/>
          <a:p>
            <a:pPr algn="ctr"/>
            <a:r>
              <a:rPr lang="en-US" sz="3200" dirty="0">
                <a:solidFill>
                  <a:srgbClr val="C00000"/>
                </a:solidFill>
                <a:latin typeface="Times New Roman" panose="02020603050405020304" pitchFamily="18" charset="0"/>
                <a:cs typeface="Times New Roman" panose="02020603050405020304" pitchFamily="18" charset="0"/>
              </a:rPr>
              <a:t>You cannot simply launch programs and expect results.</a:t>
            </a:r>
          </a:p>
        </p:txBody>
      </p:sp>
      <p:sp>
        <p:nvSpPr>
          <p:cNvPr id="6" name="TextBox 5">
            <a:extLst>
              <a:ext uri="{FF2B5EF4-FFF2-40B4-BE49-F238E27FC236}">
                <a16:creationId xmlns:a16="http://schemas.microsoft.com/office/drawing/2014/main" id="{891A131C-DE85-4934-B043-68D72E4903EB}"/>
              </a:ext>
            </a:extLst>
          </p:cNvPr>
          <p:cNvSpPr txBox="1"/>
          <p:nvPr/>
        </p:nvSpPr>
        <p:spPr>
          <a:xfrm>
            <a:off x="1014936" y="2844225"/>
            <a:ext cx="9588137" cy="584775"/>
          </a:xfrm>
          <a:prstGeom prst="rect">
            <a:avLst/>
          </a:prstGeom>
          <a:solidFill>
            <a:srgbClr val="FFFF00"/>
          </a:solidFill>
          <a:ln w="79375">
            <a:solidFill>
              <a:srgbClr val="C00000"/>
            </a:solidFill>
          </a:ln>
        </p:spPr>
        <p:txBody>
          <a:bodyPr wrap="square" rtlCol="0">
            <a:spAutoFit/>
          </a:bodyPr>
          <a:lstStyle/>
          <a:p>
            <a:pPr algn="ctr"/>
            <a:r>
              <a:rPr lang="en-US" sz="3200" dirty="0">
                <a:solidFill>
                  <a:srgbClr val="C00000"/>
                </a:solidFill>
                <a:latin typeface="Times New Roman" panose="02020603050405020304" pitchFamily="18" charset="0"/>
                <a:cs typeface="Times New Roman" panose="02020603050405020304" pitchFamily="18" charset="0"/>
              </a:rPr>
              <a:t>Leaders still underestimate the challenges BIPOCs face.</a:t>
            </a:r>
          </a:p>
        </p:txBody>
      </p:sp>
    </p:spTree>
    <p:extLst>
      <p:ext uri="{BB962C8B-B14F-4D97-AF65-F5344CB8AC3E}">
        <p14:creationId xmlns:p14="http://schemas.microsoft.com/office/powerpoint/2010/main" val="230703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a:xfrm>
            <a:off x="1524000" y="6400800"/>
            <a:ext cx="617538" cy="457200"/>
          </a:xfrm>
          <a:noFill/>
        </p:spPr>
        <p:txBody>
          <a:bodyPr/>
          <a:lstStyle/>
          <a:p>
            <a:fld id="{9D2A9281-097F-475B-A42A-0D7216F3F08B}" type="slidenum">
              <a:rPr lang="en-US" smtClean="0">
                <a:solidFill>
                  <a:schemeClr val="bg2"/>
                </a:solidFill>
              </a:rPr>
              <a:pPr/>
              <a:t>8</a:t>
            </a:fld>
            <a:endParaRPr lang="en-US" dirty="0">
              <a:solidFill>
                <a:schemeClr val="bg2"/>
              </a:solidFill>
            </a:endParaRPr>
          </a:p>
        </p:txBody>
      </p:sp>
      <p:sp>
        <p:nvSpPr>
          <p:cNvPr id="10" name="Text Box 3">
            <a:extLst>
              <a:ext uri="{FF2B5EF4-FFF2-40B4-BE49-F238E27FC236}">
                <a16:creationId xmlns:a16="http://schemas.microsoft.com/office/drawing/2014/main" id="{B25A2239-F588-4EF8-A10A-337228E20453}"/>
              </a:ext>
            </a:extLst>
          </p:cNvPr>
          <p:cNvSpPr txBox="1">
            <a:spLocks noChangeArrowheads="1"/>
          </p:cNvSpPr>
          <p:nvPr/>
        </p:nvSpPr>
        <p:spPr bwMode="auto">
          <a:xfrm>
            <a:off x="2054608" y="2243492"/>
            <a:ext cx="8082784" cy="769441"/>
          </a:xfrm>
          <a:prstGeom prst="rect">
            <a:avLst/>
          </a:prstGeom>
          <a:noFill/>
          <a:ln w="12700" algn="ctr">
            <a:noFill/>
            <a:miter lim="800000"/>
            <a:headEnd/>
            <a:tailEnd/>
          </a:ln>
          <a:effectLst/>
        </p:spPr>
        <p:txBody>
          <a:bodyPr wrap="square">
            <a:spAutoFit/>
          </a:bodyPr>
          <a:lstStyle/>
          <a:p>
            <a:pPr algn="ctr" defTabSz="865188"/>
            <a:r>
              <a:rPr lang="en-US" sz="4400" dirty="0">
                <a:latin typeface="Times New Roman" panose="02020603050405020304" pitchFamily="18" charset="0"/>
                <a:cs typeface="Times New Roman" panose="02020603050405020304" pitchFamily="18" charset="0"/>
              </a:rPr>
              <a:t>Comments or Questions?</a:t>
            </a:r>
            <a:endParaRPr lang="en-US" sz="4400" b="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6368" y="5723206"/>
            <a:ext cx="1031632" cy="1134795"/>
          </a:xfrm>
          <a:prstGeom prst="rect">
            <a:avLst/>
          </a:prstGeom>
        </p:spPr>
      </p:pic>
    </p:spTree>
    <p:extLst>
      <p:ext uri="{BB962C8B-B14F-4D97-AF65-F5344CB8AC3E}">
        <p14:creationId xmlns:p14="http://schemas.microsoft.com/office/powerpoint/2010/main" val="154304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134795"/>
          </a:xfrm>
        </p:spPr>
        <p:txBody>
          <a:bodyPr>
            <a:noAutofit/>
          </a:bodyPr>
          <a:lstStyle/>
          <a:p>
            <a:r>
              <a:rPr lang="en-US" sz="4000" b="1" dirty="0">
                <a:solidFill>
                  <a:srgbClr val="3399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Change Is Indicated/Warranted?</a:t>
            </a:r>
          </a:p>
        </p:txBody>
      </p:sp>
      <p:sp>
        <p:nvSpPr>
          <p:cNvPr id="9" name="Slide Number Placeholder 2"/>
          <p:cNvSpPr>
            <a:spLocks noGrp="1"/>
          </p:cNvSpPr>
          <p:nvPr>
            <p:ph type="sldNum" sz="quarter" idx="10"/>
          </p:nvPr>
        </p:nvSpPr>
        <p:spPr>
          <a:xfrm>
            <a:off x="1524000" y="6400800"/>
            <a:ext cx="617538" cy="457200"/>
          </a:xfrm>
          <a:noFill/>
        </p:spPr>
        <p:txBody>
          <a:bodyPr/>
          <a:lstStyle/>
          <a:p>
            <a:fld id="{9D2A9281-097F-475B-A42A-0D7216F3F08B}" type="slidenum">
              <a:rPr lang="en-US" smtClean="0">
                <a:solidFill>
                  <a:schemeClr val="bg2"/>
                </a:solidFill>
              </a:rPr>
              <a:pPr/>
              <a:t>9</a:t>
            </a:fld>
            <a:endParaRPr lang="en-US" dirty="0">
              <a:solidFill>
                <a:schemeClr val="bg2"/>
              </a:solidFill>
            </a:endParaRPr>
          </a:p>
        </p:txBody>
      </p:sp>
      <p:sp>
        <p:nvSpPr>
          <p:cNvPr id="13" name="TextBox 12">
            <a:extLst>
              <a:ext uri="{FF2B5EF4-FFF2-40B4-BE49-F238E27FC236}">
                <a16:creationId xmlns:a16="http://schemas.microsoft.com/office/drawing/2014/main" id="{1591F777-D707-4F0E-A014-BB5C258FFF75}"/>
              </a:ext>
            </a:extLst>
          </p:cNvPr>
          <p:cNvSpPr txBox="1"/>
          <p:nvPr/>
        </p:nvSpPr>
        <p:spPr>
          <a:xfrm>
            <a:off x="1112538" y="935534"/>
            <a:ext cx="9144000" cy="5693866"/>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Studies find that the leading </a:t>
            </a:r>
            <a:r>
              <a:rPr lang="en-US" sz="2800" dirty="0">
                <a:solidFill>
                  <a:srgbClr val="0070C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causes for barriers</a:t>
            </a:r>
            <a:r>
              <a:rPr lang="en-US" sz="2800" dirty="0">
                <a:latin typeface="Times New Roman" panose="02020603050405020304" pitchFamily="18" charset="0"/>
                <a:cs typeface="Times New Roman" panose="02020603050405020304" pitchFamily="18" charset="0"/>
              </a:rPr>
              <a:t> to improvement of faculty diversity are:</a:t>
            </a:r>
          </a:p>
          <a:p>
            <a:pPr marL="800100" lvl="1"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Belief in pipeline paucity even though it does not fully explain the lack of progress (U. of California studies)</a:t>
            </a:r>
          </a:p>
          <a:p>
            <a:pPr lvl="1"/>
            <a:endParaRPr lang="en-US" sz="2800" dirty="0">
              <a:solidFill>
                <a:srgbClr val="000066"/>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A sense of isolation for underrepresented faculty resulting from or leading to</a:t>
            </a:r>
          </a:p>
          <a:p>
            <a:pPr marL="1257300" lvl="2"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Lack of mentoring</a:t>
            </a:r>
          </a:p>
          <a:p>
            <a:pPr marL="1257300" lvl="2"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Devaluation of “minority research”, particularly in strongly interdisciplinary fields</a:t>
            </a:r>
          </a:p>
          <a:p>
            <a:pPr marL="1257300" lvl="2"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The “token hire” misconception among URM faculty</a:t>
            </a:r>
          </a:p>
          <a:p>
            <a:pPr lvl="2"/>
            <a:endParaRPr lang="en-US" sz="2800" dirty="0">
              <a:solidFill>
                <a:srgbClr val="000066"/>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800" dirty="0">
                <a:solidFill>
                  <a:srgbClr val="000066"/>
                </a:solidFill>
                <a:latin typeface="Times New Roman" panose="02020603050405020304" pitchFamily="18" charset="0"/>
                <a:cs typeface="Times New Roman" panose="02020603050405020304" pitchFamily="18" charset="0"/>
              </a:rPr>
              <a:t>Biases in tenure and promotion evaluations</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0368" y="5723205"/>
            <a:ext cx="1031632" cy="1134795"/>
          </a:xfrm>
          <a:prstGeom prst="rect">
            <a:avLst/>
          </a:prstGeom>
        </p:spPr>
      </p:pic>
    </p:spTree>
    <p:extLst>
      <p:ext uri="{BB962C8B-B14F-4D97-AF65-F5344CB8AC3E}">
        <p14:creationId xmlns:p14="http://schemas.microsoft.com/office/powerpoint/2010/main" val="1689391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9712</TotalTime>
  <Words>1331</Words>
  <Application>Microsoft Office PowerPoint</Application>
  <PresentationFormat>Widescreen</PresentationFormat>
  <Paragraphs>123</Paragraphs>
  <Slides>19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vt:lpstr>
      <vt:lpstr>Arial Black</vt:lpstr>
      <vt:lpstr>Calibri</vt:lpstr>
      <vt:lpstr>Calibri Light</vt:lpstr>
      <vt:lpstr>Georgia</vt:lpstr>
      <vt:lpstr>Times New Roman</vt:lpstr>
      <vt:lpstr>Wingdings</vt:lpstr>
      <vt:lpstr>Office Theme</vt:lpstr>
      <vt:lpstr>PowerPoint Presentation</vt:lpstr>
      <vt:lpstr>The Yale Mission</vt:lpstr>
      <vt:lpstr>The Connection of Diversity and Excellence</vt:lpstr>
      <vt:lpstr>Diversity, Inclusion, and Equity</vt:lpstr>
      <vt:lpstr>From the National Academies Press</vt:lpstr>
      <vt:lpstr>The Challenge of Achieving Diversity</vt:lpstr>
      <vt:lpstr>PowerPoint Presentation</vt:lpstr>
      <vt:lpstr>PowerPoint Presentation</vt:lpstr>
      <vt:lpstr>What Change Is Indicated/Warranted?</vt:lpstr>
      <vt:lpstr>PowerPoint Presentation</vt:lpstr>
      <vt:lpstr>The Challenge of Achieving Diversity</vt:lpstr>
      <vt:lpstr>PowerPoint Presentation</vt:lpstr>
      <vt:lpstr>PowerPoint Presentation</vt:lpstr>
      <vt:lpstr>PowerPoint Presentation</vt:lpstr>
      <vt:lpstr>PowerPoint Presentation</vt:lpstr>
      <vt:lpstr>Effective Strategies for Change</vt:lpstr>
      <vt:lpstr>PowerPoint Presentation</vt:lpstr>
      <vt:lpstr>Effective Strategies for Change</vt:lpstr>
      <vt:lpstr>Examples of Best Practices for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Gladney</dc:creator>
  <cp:lastModifiedBy>Larry Gladney</cp:lastModifiedBy>
  <cp:revision>44</cp:revision>
  <dcterms:created xsi:type="dcterms:W3CDTF">2020-08-18T21:15:13Z</dcterms:created>
  <dcterms:modified xsi:type="dcterms:W3CDTF">2020-09-11T14:01:15Z</dcterms:modified>
</cp:coreProperties>
</file>